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y="5143500" cx="9144000"/>
  <p:notesSz cx="6858000" cy="9144000"/>
  <p:embeddedFontLst>
    <p:embeddedFont>
      <p:font typeface="Inter"/>
      <p:regular r:id="rId20"/>
      <p:bold r:id="rId21"/>
      <p:italic r:id="rId22"/>
      <p:boldItalic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GoogleSlidesCustomDataVersion2">
      <go:slidesCustomData xmlns:go="http://customooxmlschemas.google.com/" r:id="rId24" roundtripDataSignature="AMtx7miYZj11HvcrS5WuXtsP/ca3csocr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Inter-regular.fntdata"/><Relationship Id="rId11" Type="http://schemas.openxmlformats.org/officeDocument/2006/relationships/slide" Target="slides/slide6.xml"/><Relationship Id="rId22" Type="http://schemas.openxmlformats.org/officeDocument/2006/relationships/font" Target="fonts/Inter-italic.fntdata"/><Relationship Id="rId10" Type="http://schemas.openxmlformats.org/officeDocument/2006/relationships/slide" Target="slides/slide5.xml"/><Relationship Id="rId21" Type="http://schemas.openxmlformats.org/officeDocument/2006/relationships/font" Target="fonts/Inter-bold.fntdata"/><Relationship Id="rId13" Type="http://schemas.openxmlformats.org/officeDocument/2006/relationships/slide" Target="slides/slide8.xml"/><Relationship Id="rId24" Type="http://customschemas.google.com/relationships/presentationmetadata" Target="metadata"/><Relationship Id="rId12" Type="http://schemas.openxmlformats.org/officeDocument/2006/relationships/slide" Target="slides/slide7.xml"/><Relationship Id="rId23" Type="http://schemas.openxmlformats.org/officeDocument/2006/relationships/font" Target="fonts/Inter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4" name="Google Shape;74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5" name="Google Shape;145;p10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5" name="Google Shape;155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2" name="Google Shape;162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2" name="Google Shape;172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3cb9522deb1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3cb9522deb1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2" name="Google Shape;82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3" name="Google Shape;9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1" name="Google Shape;101;p4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9" name="Google Shape;109;p5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6" name="Google Shape;11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3" name="Google Shape;123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1" name="Google Shape;131;p8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8" name="Google Shape;138;p9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15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4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24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Zwei Inhalte" type="twoObj">
  <p:cSld name="TWO_OBJECTS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6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64EA9"/>
              </a:buClr>
              <a:buSzPts val="4100"/>
              <a:buFont typeface="Arial"/>
              <a:buNone/>
              <a:defRPr sz="4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" name="Google Shape;52;p26"/>
          <p:cNvSpPr txBox="1"/>
          <p:nvPr>
            <p:ph idx="1" type="body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53" name="Google Shape;53;p26"/>
          <p:cNvSpPr txBox="1"/>
          <p:nvPr>
            <p:ph idx="2" type="body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54" name="Google Shape;54;p26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26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Google Shape;56;p26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Inhalt" type="obj">
  <p:cSld name="OBJEC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7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64EA9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9" name="Google Shape;59;p27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60" name="Google Shape;60;p27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Google Shape;61;p27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Google Shape;62;p27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gleich" type="twoTxTwoObj">
  <p:cSld name="TWO_OBJECTS_WITH_TEXT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8"/>
          <p:cNvSpPr txBox="1"/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64EA9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5" name="Google Shape;65;p28"/>
          <p:cNvSpPr txBox="1"/>
          <p:nvPr>
            <p:ph idx="1" type="body"/>
          </p:nvPr>
        </p:nvSpPr>
        <p:spPr>
          <a:xfrm>
            <a:off x="629841" y="1260872"/>
            <a:ext cx="38685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66" name="Google Shape;66;p28"/>
          <p:cNvSpPr txBox="1"/>
          <p:nvPr>
            <p:ph idx="2" type="body"/>
          </p:nvPr>
        </p:nvSpPr>
        <p:spPr>
          <a:xfrm>
            <a:off x="629841" y="1878806"/>
            <a:ext cx="3868500" cy="27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67" name="Google Shape;67;p28"/>
          <p:cNvSpPr txBox="1"/>
          <p:nvPr>
            <p:ph idx="3" type="body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68" name="Google Shape;68;p28"/>
          <p:cNvSpPr txBox="1"/>
          <p:nvPr>
            <p:ph idx="4" type="body"/>
          </p:nvPr>
        </p:nvSpPr>
        <p:spPr>
          <a:xfrm>
            <a:off x="4629150" y="1878806"/>
            <a:ext cx="3887400" cy="27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69" name="Google Shape;69;p28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Google Shape;70;p28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Google Shape;71;p28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" name="Google Shape;15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6" name="Google Shape;16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7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1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18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0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2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1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22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22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22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3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5.png"/><Relationship Id="rId4" Type="http://schemas.openxmlformats.org/officeDocument/2006/relationships/image" Target="../media/image5.png"/><Relationship Id="rId5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Relationship Id="rId4" Type="http://schemas.openxmlformats.org/officeDocument/2006/relationships/image" Target="../media/image17.png"/><Relationship Id="rId5" Type="http://schemas.openxmlformats.org/officeDocument/2006/relationships/image" Target="../media/image20.png"/><Relationship Id="rId6" Type="http://schemas.openxmlformats.org/officeDocument/2006/relationships/image" Target="../media/image2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6.png"/><Relationship Id="rId4" Type="http://schemas.openxmlformats.org/officeDocument/2006/relationships/image" Target="../media/image30.png"/><Relationship Id="rId5" Type="http://schemas.openxmlformats.org/officeDocument/2006/relationships/image" Target="../media/image29.png"/><Relationship Id="rId6" Type="http://schemas.openxmlformats.org/officeDocument/2006/relationships/image" Target="../media/image3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5.png"/><Relationship Id="rId4" Type="http://schemas.openxmlformats.org/officeDocument/2006/relationships/image" Target="../media/image11.png"/><Relationship Id="rId5" Type="http://schemas.openxmlformats.org/officeDocument/2006/relationships/image" Target="../media/image31.png"/><Relationship Id="rId6" Type="http://schemas.openxmlformats.org/officeDocument/2006/relationships/image" Target="../media/image15.png"/><Relationship Id="rId7" Type="http://schemas.openxmlformats.org/officeDocument/2006/relationships/image" Target="../media/image2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s://www.stiftung-digitale-spielekultur.de/project/schule-mit-games-gestalten-nrw/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png"/><Relationship Id="rId4" Type="http://schemas.openxmlformats.org/officeDocument/2006/relationships/image" Target="../media/image1.png"/><Relationship Id="rId5" Type="http://schemas.openxmlformats.org/officeDocument/2006/relationships/image" Target="../media/image13.png"/><Relationship Id="rId6" Type="http://schemas.openxmlformats.org/officeDocument/2006/relationships/image" Target="../media/image19.png"/><Relationship Id="rId7" Type="http://schemas.openxmlformats.org/officeDocument/2006/relationships/image" Target="../media/image1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"/>
          <p:cNvSpPr txBox="1"/>
          <p:nvPr>
            <p:ph type="ctrTitle"/>
          </p:nvPr>
        </p:nvSpPr>
        <p:spPr>
          <a:xfrm>
            <a:off x="311700" y="92764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>
                <a:latin typeface="Arial"/>
                <a:ea typeface="Arial"/>
                <a:cs typeface="Arial"/>
                <a:sym typeface="Arial"/>
              </a:rPr>
              <a:t>Inklusion und Gaming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Cartoon, Clipart, Darstellung enthält.&#10;&#10;KI-generierte Inhalte können fehlerhaft sein." id="77" name="Google Shape;77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51395" y="2264236"/>
            <a:ext cx="1880905" cy="25222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Gamecontroller, Joystick, Fernbedienung enthält.&#10;&#10;KI-generierte Inhalte können fehlerhaft sein." id="78" name="Google Shape;78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40242" y="2424400"/>
            <a:ext cx="1893025" cy="24809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Clipart, Cartoon, Darstellung enthält.&#10;&#10;KI-generierte Inhalte können fehlerhaft sein." id="79" name="Google Shape;79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84386" y="2264236"/>
            <a:ext cx="4145706" cy="23918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Welche Behinderungen gibt es?</a:t>
            </a:r>
            <a:endParaRPr/>
          </a:p>
        </p:txBody>
      </p:sp>
      <p:sp>
        <p:nvSpPr>
          <p:cNvPr id="148" name="Google Shape;148;p10"/>
          <p:cNvSpPr txBox="1"/>
          <p:nvPr>
            <p:ph idx="1" type="body"/>
          </p:nvPr>
        </p:nvSpPr>
        <p:spPr>
          <a:xfrm>
            <a:off x="311700" y="1152474"/>
            <a:ext cx="8520600" cy="3991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2500" lnSpcReduction="10000"/>
          </a:bodyPr>
          <a:lstStyle/>
          <a:p>
            <a:pPr indent="0" lvl="0" marL="11430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SzPct val="102417"/>
              <a:buNone/>
            </a:pPr>
            <a:r>
              <a:rPr lang="de-DE" sz="1900">
                <a:solidFill>
                  <a:schemeClr val="dk1"/>
                </a:solidFill>
              </a:rPr>
              <a:t>Einige Behinderungen erkennt man.</a:t>
            </a:r>
            <a:endParaRPr/>
          </a:p>
          <a:p>
            <a:pPr indent="0" lvl="0" marL="11430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SzPct val="102417"/>
              <a:buNone/>
            </a:pPr>
            <a:r>
              <a:rPr lang="de-DE" sz="1900">
                <a:solidFill>
                  <a:schemeClr val="dk1"/>
                </a:solidFill>
              </a:rPr>
              <a:t>Andere Behinderungen erkennt man </a:t>
            </a:r>
            <a:r>
              <a:rPr b="1" lang="de-DE" sz="1900">
                <a:solidFill>
                  <a:schemeClr val="dk1"/>
                </a:solidFill>
              </a:rPr>
              <a:t>nicht</a:t>
            </a:r>
            <a:r>
              <a:rPr lang="de-DE" sz="1900">
                <a:solidFill>
                  <a:schemeClr val="dk1"/>
                </a:solidFill>
              </a:rPr>
              <a:t>.</a:t>
            </a:r>
            <a:endParaRPr/>
          </a:p>
          <a:p>
            <a:pPr indent="0" lvl="0" marL="11430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SzPct val="102417"/>
              <a:buNone/>
            </a:pPr>
            <a:r>
              <a:rPr lang="de-DE" sz="1900">
                <a:solidFill>
                  <a:schemeClr val="dk1"/>
                </a:solidFill>
              </a:rPr>
              <a:t>Es gibt verschiedene Behinderungen.</a:t>
            </a:r>
            <a:endParaRPr/>
          </a:p>
          <a:p>
            <a:pPr indent="0" lvl="0" marL="11430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SzPct val="102417"/>
              <a:buNone/>
            </a:pPr>
            <a:r>
              <a:rPr lang="de-DE" sz="1900">
                <a:solidFill>
                  <a:schemeClr val="dk1"/>
                </a:solidFill>
              </a:rPr>
              <a:t>Womit haben sie zu tun?</a:t>
            </a:r>
            <a:endParaRPr/>
          </a:p>
          <a:p>
            <a:pPr indent="-342922" lvl="0" marL="34290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0000"/>
              <a:buChar char="●"/>
            </a:pPr>
            <a:r>
              <a:rPr lang="de-DE" sz="1900">
                <a:solidFill>
                  <a:schemeClr val="dk1"/>
                </a:solidFill>
              </a:rPr>
              <a:t>Mit dem Denken </a:t>
            </a:r>
            <a:endParaRPr/>
          </a:p>
          <a:p>
            <a:pPr indent="-342922" lvl="0" marL="34290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0000"/>
              <a:buChar char="●"/>
            </a:pPr>
            <a:r>
              <a:rPr lang="de-DE" sz="1900">
                <a:solidFill>
                  <a:schemeClr val="dk1"/>
                </a:solidFill>
              </a:rPr>
              <a:t>Mit dem Lernen</a:t>
            </a:r>
            <a:endParaRPr/>
          </a:p>
          <a:p>
            <a:pPr indent="-342922" lvl="0" marL="34290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0000"/>
              <a:buChar char="●"/>
            </a:pPr>
            <a:r>
              <a:rPr lang="de-DE" sz="1900">
                <a:solidFill>
                  <a:schemeClr val="dk1"/>
                </a:solidFill>
              </a:rPr>
              <a:t>Mit dem Körper </a:t>
            </a:r>
            <a:endParaRPr/>
          </a:p>
          <a:p>
            <a:pPr indent="-342922" lvl="0" marL="34290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0000"/>
              <a:buChar char="●"/>
            </a:pPr>
            <a:r>
              <a:rPr lang="de-DE" sz="1900">
                <a:solidFill>
                  <a:schemeClr val="dk1"/>
                </a:solidFill>
              </a:rPr>
              <a:t>Mit den Bewegungen </a:t>
            </a:r>
            <a:endParaRPr/>
          </a:p>
          <a:p>
            <a:pPr indent="-342922" lvl="0" marL="34290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0000"/>
              <a:buChar char="●"/>
            </a:pPr>
            <a:r>
              <a:rPr lang="de-DE" sz="1900">
                <a:solidFill>
                  <a:schemeClr val="dk1"/>
                </a:solidFill>
              </a:rPr>
              <a:t>Mit den Sinnen 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8107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pic>
        <p:nvPicPr>
          <p:cNvPr descr="Ein Bild, das gelb, Grafiken, Screenshot, Design enthält.&#10;&#10;KI-generierte Inhalte können fehlerhaft sein." id="149" name="Google Shape;149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82836" y="2571750"/>
            <a:ext cx="950668" cy="10559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Logo, Grafiken, Symbol, Schwarzweiß enthält.&#10;&#10;KI-generierte Inhalte können fehlerhaft sein." id="150" name="Google Shape;150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24812" y="2287663"/>
            <a:ext cx="865512" cy="158980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Schwarz, Dunkelheit enthält.&#10;&#10;KI-generierte Inhalte können fehlerhaft sein." id="151" name="Google Shape;151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713620" y="2941899"/>
            <a:ext cx="779369" cy="158981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Grafiken, Schwarz, Schwarzweiß, Kreis enthält.&#10;&#10;KI-generierte Inhalte können fehlerhaft sein." id="152" name="Google Shape;152;p1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468264" y="4048102"/>
            <a:ext cx="1654749" cy="6749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>
                <a:latin typeface="Arial"/>
                <a:ea typeface="Arial"/>
                <a:cs typeface="Arial"/>
                <a:sym typeface="Arial"/>
              </a:rPr>
              <a:t>Alle sollen gesehen werden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11"/>
          <p:cNvSpPr txBox="1"/>
          <p:nvPr>
            <p:ph idx="1" type="body"/>
          </p:nvPr>
        </p:nvSpPr>
        <p:spPr>
          <a:xfrm>
            <a:off x="311700" y="1017725"/>
            <a:ext cx="8520600" cy="36807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3825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50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Menschen mit Behinderungen sind oft </a:t>
            </a:r>
            <a:r>
              <a:rPr b="1"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nicht</a:t>
            </a: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sichtbar.</a:t>
            </a:r>
            <a:b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Zum Beispiel:</a:t>
            </a:r>
            <a:endParaRPr/>
          </a:p>
          <a:p>
            <a:pPr indent="-285750" lvl="0" marL="2880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60"/>
              <a:buChar char="●"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Filmen</a:t>
            </a:r>
            <a:endParaRPr/>
          </a:p>
          <a:p>
            <a:pPr indent="-285750" lvl="0" marL="2880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60"/>
              <a:buChar char="●"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Werbung</a:t>
            </a:r>
            <a:endParaRPr/>
          </a:p>
          <a:p>
            <a:pPr indent="-285750" lvl="0" marL="2880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60"/>
              <a:buChar char="●"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Games</a:t>
            </a:r>
            <a:endParaRPr/>
          </a:p>
          <a:p>
            <a:pPr indent="0" lvl="0" marL="123825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50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Warum ist das ein Problem?</a:t>
            </a:r>
            <a:b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Nur wer sichtbar ist, gehört dazu.</a:t>
            </a:r>
            <a:b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Alle sollen gesehen werden.</a:t>
            </a:r>
            <a:br>
              <a:rPr lang="de-DE" sz="16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de-DE" sz="16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6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3825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50"/>
              <a:buNone/>
            </a:pPr>
            <a:r>
              <a:t/>
            </a:r>
            <a:endParaRPr sz="16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Zeichnung, Clipart, Kleidung, Menschliches Gesicht enthält.&#10;&#10;KI-generierte Inhalte können fehlerhaft sein." id="159" name="Google Shape;159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14143" y="1462750"/>
            <a:ext cx="2819365" cy="35006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>
                <a:latin typeface="Arial"/>
                <a:ea typeface="Arial"/>
                <a:cs typeface="Arial"/>
                <a:sym typeface="Arial"/>
              </a:rPr>
              <a:t>Gaming verbindet Menschen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12"/>
          <p:cNvSpPr txBox="1"/>
          <p:nvPr>
            <p:ph idx="1" type="body"/>
          </p:nvPr>
        </p:nvSpPr>
        <p:spPr>
          <a:xfrm>
            <a:off x="311700" y="1152474"/>
            <a:ext cx="8520600" cy="372118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In Games gibt es unterschiedliche Spiel-Figuren.</a:t>
            </a:r>
            <a:b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</a:b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Und es gibt unterschiedliche Spiel-Welten.</a:t>
            </a:r>
            <a:endParaRPr/>
          </a:p>
          <a:p>
            <a:pPr indent="0" lvl="0" marL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Menschen übernehmen andere Rollen.</a:t>
            </a:r>
            <a:endParaRPr/>
          </a:p>
          <a:p>
            <a:pPr indent="0" lvl="0" marL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Und sie erleben neue Dinge.</a:t>
            </a:r>
            <a:endParaRPr/>
          </a:p>
          <a:p>
            <a:pPr indent="0" lvl="0" marL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So lernen Menschen:</a:t>
            </a:r>
            <a:endParaRPr/>
          </a:p>
          <a:p>
            <a:pPr indent="0" lvl="0" marL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Jeder Mensch fühlt sich anders.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50">
              <a:solidFill>
                <a:schemeClr val="dk1"/>
              </a:solidFill>
              <a:highlight>
                <a:schemeClr val="lt1"/>
              </a:highlight>
              <a:latin typeface="Inter"/>
              <a:ea typeface="Inter"/>
              <a:cs typeface="Inter"/>
              <a:sym typeface="Inter"/>
            </a:endParaRPr>
          </a:p>
          <a:p>
            <a:pPr indent="6985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t/>
            </a:r>
            <a:endParaRPr sz="1650">
              <a:solidFill>
                <a:schemeClr val="dk1"/>
              </a:solidFill>
              <a:highlight>
                <a:schemeClr val="lt1"/>
              </a:highlight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5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Ein Bild, das Zeichnung, Clipart, Fiktive Gestalt, Darstellung enthält.&#10;&#10;KI-generierte Inhalte können fehlerhaft sein." id="166" name="Google Shape;166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03777" y="1434266"/>
            <a:ext cx="1672200" cy="34393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612851" y="154188"/>
            <a:ext cx="1032385" cy="108258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Zeichnung, Darstellung, Cartoon, Kunst enthält.&#10;&#10;KI-generierte Inhalte können fehlerhaft sein." id="168" name="Google Shape;168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126182" y="1672893"/>
            <a:ext cx="1818333" cy="320076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Clipart, Weihnachtsbaum, Darstellung, Cartoon enthält.&#10;&#10;KI-generierte Inhalte können fehlerhaft sein." id="169" name="Google Shape;169;p1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509859" y="269843"/>
            <a:ext cx="1879305" cy="10375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in Bild, das Zeichnung, Entwurf, Clipart, Menschliches Gesicht enthält.&#10;&#10;KI-generierte Inhalte können fehlerhaft sein." id="174" name="Google Shape;174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97221" y="2104796"/>
            <a:ext cx="1273967" cy="1433932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>
                <a:latin typeface="Arial"/>
                <a:ea typeface="Arial"/>
                <a:cs typeface="Arial"/>
                <a:sym typeface="Arial"/>
              </a:rPr>
              <a:t>Gaming verbindet Menschen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13"/>
          <p:cNvSpPr txBox="1"/>
          <p:nvPr>
            <p:ph idx="1" type="body"/>
          </p:nvPr>
        </p:nvSpPr>
        <p:spPr>
          <a:xfrm>
            <a:off x="311700" y="1152474"/>
            <a:ext cx="8520600" cy="372118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Manche Dinge sind im echten Leben schwer.</a:t>
            </a:r>
            <a:endParaRPr/>
          </a:p>
          <a:p>
            <a:pPr indent="0" lvl="0" marL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Im Gaming machen Menschen trotzdem solche Dinge.</a:t>
            </a:r>
            <a:endParaRPr/>
          </a:p>
          <a:p>
            <a:pPr indent="0" lvl="0" marL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Gaming macht das möglich:</a:t>
            </a:r>
            <a:b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</a:b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Besondere Erlebnisse.</a:t>
            </a:r>
            <a:endParaRPr/>
          </a:p>
          <a:p>
            <a:pPr indent="0" lvl="0" marL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Gaming bringt Menschen zusammen.</a:t>
            </a:r>
            <a:b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</a:b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Alle Menschen sollen spielen.</a:t>
            </a:r>
            <a:endParaRPr/>
          </a:p>
          <a:p>
            <a:pPr indent="0" lvl="0" marL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So macht Spielen Spaß!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highlight>
                <a:schemeClr val="lt1"/>
              </a:highlight>
              <a:latin typeface="Inter"/>
              <a:ea typeface="Inter"/>
              <a:cs typeface="Inter"/>
              <a:sym typeface="Inter"/>
            </a:endParaRPr>
          </a:p>
          <a:p>
            <a:pPr indent="6985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t/>
            </a:r>
            <a:endParaRPr sz="1650">
              <a:solidFill>
                <a:schemeClr val="dk1"/>
              </a:solidFill>
              <a:highlight>
                <a:schemeClr val="lt1"/>
              </a:highlight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5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Ein Bild, das Kleidung, Menschliches Gesicht, Cartoon, Zeichnung enthält.&#10;&#10;KI-generierte Inhalte können fehlerhaft sein." id="177" name="Google Shape;177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298027" y="2166480"/>
            <a:ext cx="1244948" cy="253199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Menschliches Gesicht, Cartoon, Zeichnung, Clipart enthält.&#10;&#10;KI-generierte Inhalte können fehlerhaft sein." id="178" name="Google Shape;178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713872" y="3087712"/>
            <a:ext cx="1363945" cy="171564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Cartoon, Clipart, Darstellung enthält.&#10;&#10;KI-generierte Inhalte können fehlerhaft sein." id="179" name="Google Shape;179;p1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742104" y="3247226"/>
            <a:ext cx="1363945" cy="182902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Clipart, Cartoon, Darstellung enthält.&#10;&#10;KI-generierte Inhalte können fehlerhaft sein." id="180" name="Google Shape;180;p1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663312" y="278954"/>
            <a:ext cx="2974997" cy="17164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3cb9522deb1_0_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Anhang 1</a:t>
            </a:r>
            <a:endParaRPr/>
          </a:p>
        </p:txBody>
      </p:sp>
      <p:sp>
        <p:nvSpPr>
          <p:cNvPr id="186" name="Google Shape;186;g3cb9522deb1_0_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1200">
                <a:solidFill>
                  <a:schemeClr val="dk1"/>
                </a:solidFill>
              </a:rPr>
              <a:t>Die vorliegenden Materialien sind Teil der Methodenbox, die 2025 im Rahmen des Projekts </a:t>
            </a:r>
            <a:r>
              <a:rPr lang="de-DE" sz="1200" u="sng">
                <a:solidFill>
                  <a:srgbClr val="009EE3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„Schule mit Games gestalten – Demokratie und Teilhabe spielend fördern“</a:t>
            </a:r>
            <a:r>
              <a:rPr lang="de-DE" sz="1200">
                <a:solidFill>
                  <a:schemeClr val="dk1"/>
                </a:solidFill>
              </a:rPr>
              <a:t> entstand und Schulen in Nordrhein-Westfalen praxisnahe Unterstützung beim Einsatz digitaler Spiele im Unterricht zum Thema Inklusion bietet. Es handelt sich um die zertifizierten Übersetzungen der Materialien für Schülerinnen und Schüler in Leichte Sprache.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200">
                <a:solidFill>
                  <a:schemeClr val="dk1"/>
                </a:solidFill>
              </a:rPr>
              <a:t>Die </a:t>
            </a:r>
            <a:r>
              <a:rPr b="1" lang="de-DE" sz="1200">
                <a:solidFill>
                  <a:schemeClr val="dk1"/>
                </a:solidFill>
              </a:rPr>
              <a:t>in diesem Dokument zum Zwecke der leichten Sprache verwendeten Bilddateien (Bilder Leichte Sprache)</a:t>
            </a:r>
            <a:r>
              <a:rPr lang="de-DE" sz="1200">
                <a:solidFill>
                  <a:schemeClr val="dk1"/>
                </a:solidFill>
              </a:rPr>
              <a:t> sind einschließlich aller ihrer Teile urheberrechtlich geschützt. Jede Verwertung, die nicht ausdrücklich vom Urheberrechtsgesetz zugelassen ist, bedarf der vorherigen Zustimmung des Assistenz Kollektiv Köln e.V.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200">
                <a:solidFill>
                  <a:schemeClr val="dk1"/>
                </a:solidFill>
              </a:rPr>
              <a:t>Der einfache, zeitlich unbegrenzte Nutzungsumfang der Illustrationen ist räumlich und inhaltlich auf dieses Dokument beschränkt. Eine Freistellung, Bearbeitung und/oder Umnutzung der Bilder in anderen Dateien ist unzulässig.</a:t>
            </a:r>
            <a:r>
              <a:rPr b="1" lang="de-DE" sz="1200">
                <a:solidFill>
                  <a:schemeClr val="dk1"/>
                </a:solidFill>
              </a:rPr>
              <a:t> Die Bilder dürfen grundsätzlich nicht verändert oder weiterveräußert werden.</a:t>
            </a:r>
            <a:r>
              <a:rPr lang="de-DE" sz="1200">
                <a:solidFill>
                  <a:schemeClr val="dk1"/>
                </a:solidFill>
              </a:rPr>
              <a:t> Bei Vorführung und Nutzung der Dokumente sind Sie verpflichtet den Illustrator als Urheber der Illustration auszuweisen und bei jeder Veröffentlichung oder Präsentation von Abbildungen den Copyright-Vermerk im Sinne des Welturheberrechtsabkommens anzubringen: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200">
                <a:solidFill>
                  <a:schemeClr val="dk1"/>
                </a:solidFill>
              </a:rPr>
              <a:t>© Assistenz Kollektiv Köln e.V., Illustrator Timo Frank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200">
                <a:solidFill>
                  <a:schemeClr val="dk1"/>
                </a:solidFill>
              </a:rPr>
              <a:t>No Text and Data Mining</a:t>
            </a:r>
            <a:r>
              <a:rPr lang="de-DE" sz="1200">
                <a:solidFill>
                  <a:schemeClr val="dk1"/>
                </a:solidFill>
              </a:rPr>
              <a:t> – Nutzungsvorbehalt gemäß § 44b (3) Urheberrechtsgesetz: Vervielfältigungen für die automatisierte Analyse der Illustrationen von Timo Frank (Bilddateien Leichte Sprache) zur Informationsgewinnung durch KI-Anwendungen (Text and Data Mining) sind unzulässig.</a:t>
            </a:r>
            <a:endParaRPr sz="12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>
                <a:latin typeface="Arial"/>
                <a:ea typeface="Arial"/>
                <a:cs typeface="Arial"/>
                <a:sym typeface="Arial"/>
              </a:rPr>
              <a:t>Was ist </a:t>
            </a:r>
            <a:r>
              <a:rPr b="1" lang="de-DE">
                <a:latin typeface="Arial"/>
                <a:ea typeface="Arial"/>
                <a:cs typeface="Arial"/>
                <a:sym typeface="Arial"/>
              </a:rPr>
              <a:t>Inklusion</a:t>
            </a:r>
            <a:r>
              <a:rPr lang="de-DE">
                <a:latin typeface="Arial"/>
                <a:ea typeface="Arial"/>
                <a:cs typeface="Arial"/>
                <a:sym typeface="Arial"/>
              </a:rPr>
              <a:t>?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2"/>
          <p:cNvSpPr txBox="1"/>
          <p:nvPr>
            <p:ph idx="1" type="body"/>
          </p:nvPr>
        </p:nvSpPr>
        <p:spPr>
          <a:xfrm>
            <a:off x="311700" y="1152474"/>
            <a:ext cx="8520600" cy="399102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Inklusion</a:t>
            </a: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 heißt: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Alle Menschen gehören dazu. 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Alle Menschen sind gleich wichtig.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Alle Menschen sollen mitmachen.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Vielfalt</a:t>
            </a: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 ist normal.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b="1"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Vielfalt</a:t>
            </a: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 bedeutet:</a:t>
            </a:r>
            <a:b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</a:b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Menschen sind verschieden.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Und das ist gut so!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5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Ein Bild, das Kleidung, Menschliches Gesicht, Cartoon, Zeichnung enthält.&#10;&#10;KI-generierte Inhalte können fehlerhaft sein." id="86" name="Google Shape;86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74304" y="1017725"/>
            <a:ext cx="1015114" cy="206455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Cartoon, Clipart, Animierter Cartoon, Darstellung enthält.&#10;&#10;KI-generierte Inhalte können fehlerhaft sein." id="87" name="Google Shape;87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66091" y="1277428"/>
            <a:ext cx="1372486" cy="17684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Clipart, Cartoon, Kunst, Design enthält.&#10;&#10;KI-generierte Inhalte können fehlerhaft sein." id="88" name="Google Shape;88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219704" y="3473364"/>
            <a:ext cx="1218205" cy="130482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Herz, Valentinstag, Kreativität enthält.&#10;&#10;KI-generierte Inhalte können fehlerhaft sein." id="89" name="Google Shape;89;p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721751" y="3516766"/>
            <a:ext cx="1218206" cy="12614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körperliche Fitness, Cartoon, Ellenbogen, Knie enthält.&#10;&#10;KI-generierte Inhalte können fehlerhaft sein." id="90" name="Google Shape;90;p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881861" y="368489"/>
            <a:ext cx="2172285" cy="26032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>
                <a:latin typeface="Arial"/>
                <a:ea typeface="Arial"/>
                <a:cs typeface="Arial"/>
                <a:sym typeface="Arial"/>
              </a:rPr>
              <a:t>Alle Menschen gehören dazu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Menschen sind verschieden.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Alle haben das Recht mitzumachen.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Es ist egal,</a:t>
            </a:r>
            <a:endParaRPr/>
          </a:p>
          <a:p>
            <a:pPr indent="-325755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ob jemand eine Behinderung hat</a:t>
            </a:r>
            <a:endParaRPr/>
          </a:p>
          <a:p>
            <a:pPr indent="-325755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woher jemand kommt</a:t>
            </a:r>
            <a:endParaRPr/>
          </a:p>
          <a:p>
            <a:pPr indent="-325755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wie alt jemand ist</a:t>
            </a:r>
            <a:endParaRPr/>
          </a:p>
          <a:p>
            <a:pPr indent="-325755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9090"/>
              <a:buFont typeface="Arial"/>
              <a:buChar char="●"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welches Geschlecht jemand hat</a:t>
            </a:r>
            <a:endParaRPr sz="1650">
              <a:solidFill>
                <a:schemeClr val="dk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6666"/>
              <a:buNone/>
            </a:pPr>
            <a:r>
              <a:t/>
            </a:r>
            <a:endParaRPr sz="1650">
              <a:solidFill>
                <a:schemeClr val="dk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6985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6666"/>
              <a:buNone/>
            </a:pPr>
            <a:r>
              <a:t/>
            </a:r>
            <a:endParaRPr sz="1650">
              <a:solidFill>
                <a:schemeClr val="dk1"/>
              </a:solidFill>
              <a:highlight>
                <a:schemeClr val="lt1"/>
              </a:highlight>
              <a:latin typeface="Inter"/>
              <a:ea typeface="Inter"/>
              <a:cs typeface="Inter"/>
              <a:sym typeface="Inter"/>
            </a:endParaRPr>
          </a:p>
          <a:p>
            <a:pPr indent="6985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6666"/>
              <a:buNone/>
            </a:pPr>
            <a:r>
              <a:t/>
            </a:r>
            <a:endParaRPr sz="1650">
              <a:solidFill>
                <a:schemeClr val="dk1"/>
              </a:solidFill>
              <a:highlight>
                <a:schemeClr val="lt1"/>
              </a:highlight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6666"/>
              <a:buFont typeface="Arial"/>
              <a:buNone/>
            </a:pPr>
            <a:r>
              <a:t/>
            </a:r>
            <a:endParaRPr sz="165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Ein Bild, das Cartoon, Clipart, Animierter Cartoon, Darstellung enthält.&#10;&#10;KI-generierte Inhalte können fehlerhaft sein." id="97" name="Google Shape;97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15949" y="2158034"/>
            <a:ext cx="1933596" cy="249142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Clipart, Zeichnung, Darstellung, Cartoon enthält.&#10;&#10;KI-generierte Inhalte können fehlerhaft sein." id="98" name="Google Shape;98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16167" y="894960"/>
            <a:ext cx="1984883" cy="16767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Was ist Gaming?</a:t>
            </a:r>
            <a:endParaRPr/>
          </a:p>
        </p:txBody>
      </p:sp>
      <p:sp>
        <p:nvSpPr>
          <p:cNvPr id="104" name="Google Shape;104;p4"/>
          <p:cNvSpPr txBox="1"/>
          <p:nvPr>
            <p:ph idx="1" type="body"/>
          </p:nvPr>
        </p:nvSpPr>
        <p:spPr>
          <a:xfrm>
            <a:off x="179109" y="1131216"/>
            <a:ext cx="8653191" cy="383671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0" lvl="0" marL="11430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SzPct val="102417"/>
              <a:buNone/>
            </a:pPr>
            <a:r>
              <a:rPr lang="de-DE" sz="1900">
                <a:solidFill>
                  <a:schemeClr val="dk1"/>
                </a:solidFill>
              </a:rPr>
              <a:t>Viele Menschen lieben </a:t>
            </a:r>
            <a:r>
              <a:rPr b="1" lang="de-DE" sz="1900">
                <a:solidFill>
                  <a:schemeClr val="dk1"/>
                </a:solidFill>
              </a:rPr>
              <a:t>Gaming</a:t>
            </a:r>
            <a:r>
              <a:rPr lang="de-DE" sz="1900">
                <a:solidFill>
                  <a:schemeClr val="dk1"/>
                </a:solidFill>
              </a:rPr>
              <a:t>.</a:t>
            </a:r>
            <a:endParaRPr/>
          </a:p>
          <a:p>
            <a:pPr indent="0" lvl="0" marL="11430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SzPct val="102417"/>
              <a:buNone/>
            </a:pPr>
            <a:r>
              <a:rPr lang="de-DE" sz="1900">
                <a:solidFill>
                  <a:schemeClr val="dk1"/>
                </a:solidFill>
              </a:rPr>
              <a:t>Gaming ist Englisch.</a:t>
            </a:r>
            <a:endParaRPr/>
          </a:p>
          <a:p>
            <a:pPr indent="0" lvl="0" marL="11430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SzPct val="102417"/>
              <a:buNone/>
            </a:pPr>
            <a:r>
              <a:rPr lang="de-DE" sz="1900">
                <a:solidFill>
                  <a:schemeClr val="dk1"/>
                </a:solidFill>
              </a:rPr>
              <a:t>So spricht man es aus:</a:t>
            </a:r>
            <a:br>
              <a:rPr lang="de-DE" sz="1900">
                <a:solidFill>
                  <a:schemeClr val="dk1"/>
                </a:solidFill>
              </a:rPr>
            </a:br>
            <a:r>
              <a:rPr b="1" lang="de-DE" sz="1900">
                <a:solidFill>
                  <a:schemeClr val="dk1"/>
                </a:solidFill>
              </a:rPr>
              <a:t>Gäi-ming</a:t>
            </a:r>
            <a:endParaRPr b="1" sz="1900">
              <a:solidFill>
                <a:schemeClr val="dk1"/>
              </a:solidFill>
            </a:endParaRPr>
          </a:p>
          <a:p>
            <a:pPr indent="0" lvl="0" marL="11430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SzPct val="102417"/>
              <a:buNone/>
            </a:pPr>
            <a:r>
              <a:rPr lang="de-DE" sz="1900">
                <a:solidFill>
                  <a:schemeClr val="dk1"/>
                </a:solidFill>
              </a:rPr>
              <a:t>Es bedeutet:</a:t>
            </a:r>
            <a:br>
              <a:rPr lang="de-DE" sz="1900">
                <a:solidFill>
                  <a:schemeClr val="dk1"/>
                </a:solidFill>
              </a:rPr>
            </a:br>
            <a:r>
              <a:rPr lang="de-DE" sz="1900">
                <a:solidFill>
                  <a:schemeClr val="dk1"/>
                </a:solidFill>
              </a:rPr>
              <a:t>Spielen mit digitalen Geräten</a:t>
            </a:r>
            <a:endParaRPr/>
          </a:p>
          <a:p>
            <a:pPr indent="0" lvl="0" marL="11430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SzPct val="102417"/>
              <a:buNone/>
            </a:pPr>
            <a:r>
              <a:rPr lang="de-DE" sz="1900">
                <a:solidFill>
                  <a:schemeClr val="dk1"/>
                </a:solidFill>
              </a:rPr>
              <a:t>Zum Beispiel:</a:t>
            </a:r>
            <a:endParaRPr/>
          </a:p>
          <a:p>
            <a:pPr indent="-331152" lvl="0" marL="45720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de-DE" sz="1900">
                <a:solidFill>
                  <a:schemeClr val="dk1"/>
                </a:solidFill>
              </a:rPr>
              <a:t>Am Computer</a:t>
            </a:r>
            <a:endParaRPr/>
          </a:p>
          <a:p>
            <a:pPr indent="-331152" lvl="0" marL="45720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de-DE" sz="1900">
                <a:solidFill>
                  <a:schemeClr val="dk1"/>
                </a:solidFill>
              </a:rPr>
              <a:t>Auf einer Konsole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8107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11430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8107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pic>
        <p:nvPicPr>
          <p:cNvPr descr="Ein Bild, das Elektronik, Ausgabegerät, Büroausstattung, Elektronisches Gerät enthält.&#10;&#10;KI-generierte Inhalte können fehlerhaft sein." id="105" name="Google Shape;105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07998" y="1730919"/>
            <a:ext cx="1804757" cy="192241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Gamecontroller, Joystick, Fernbedienung enthält.&#10;&#10;KI-generierte Inhalte können fehlerhaft sein." id="106" name="Google Shape;106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76015" y="2771803"/>
            <a:ext cx="1893025" cy="24809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Beim Gaming gibt es Barrieren</a:t>
            </a:r>
            <a:endParaRPr/>
          </a:p>
        </p:txBody>
      </p:sp>
      <p:sp>
        <p:nvSpPr>
          <p:cNvPr id="112" name="Google Shape;112;p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Manchmal können </a:t>
            </a:r>
            <a:r>
              <a:rPr b="1" lang="de-DE">
                <a:solidFill>
                  <a:schemeClr val="dk1"/>
                </a:solidFill>
              </a:rPr>
              <a:t>nicht</a:t>
            </a:r>
            <a:r>
              <a:rPr lang="de-DE">
                <a:solidFill>
                  <a:schemeClr val="dk1"/>
                </a:solidFill>
              </a:rPr>
              <a:t> alle Menschen mitspielen.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Warum ist das so?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Es gibt </a:t>
            </a:r>
            <a:r>
              <a:rPr b="1" lang="de-DE">
                <a:solidFill>
                  <a:schemeClr val="dk1"/>
                </a:solidFill>
              </a:rPr>
              <a:t>Barrieren</a:t>
            </a:r>
            <a:r>
              <a:rPr lang="de-DE">
                <a:solidFill>
                  <a:schemeClr val="dk1"/>
                </a:solidFill>
              </a:rPr>
              <a:t> im Gaming.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Barriere ist ein anderes Wort für: 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de-DE">
                <a:solidFill>
                  <a:schemeClr val="dk1"/>
                </a:solidFill>
              </a:rPr>
              <a:t>Hindernis</a:t>
            </a:r>
            <a:endParaRPr>
              <a:solidFill>
                <a:schemeClr val="dk1"/>
              </a:solidFill>
            </a:endParaRPr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Ein Hindernis versperrt den Weg.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Dann kommt man </a:t>
            </a:r>
            <a:r>
              <a:rPr b="1" lang="de-DE">
                <a:solidFill>
                  <a:schemeClr val="dk1"/>
                </a:solidFill>
              </a:rPr>
              <a:t>nicht</a:t>
            </a:r>
            <a:r>
              <a:rPr lang="de-DE">
                <a:solidFill>
                  <a:schemeClr val="dk1"/>
                </a:solidFill>
              </a:rPr>
              <a:t> mehr weiter.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/>
          </a:p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/>
          </a:p>
        </p:txBody>
      </p:sp>
      <p:pic>
        <p:nvPicPr>
          <p:cNvPr descr="Ein Bild, das Design enthält.&#10;&#10;KI-generierte Inhalte können fehlerhaft sein." id="113" name="Google Shape;113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85153" y="1152475"/>
            <a:ext cx="2407683" cy="31858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>
                <a:latin typeface="Arial"/>
                <a:ea typeface="Arial"/>
                <a:cs typeface="Arial"/>
                <a:sym typeface="Arial"/>
              </a:rPr>
              <a:t>Was ist eine Behinderung?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6"/>
          <p:cNvSpPr txBox="1"/>
          <p:nvPr>
            <p:ph idx="1" type="body"/>
          </p:nvPr>
        </p:nvSpPr>
        <p:spPr>
          <a:xfrm>
            <a:off x="311700" y="1017725"/>
            <a:ext cx="8520600" cy="395962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Dieser Satz ist schwer: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Der Mensch im Rollstuhl </a:t>
            </a:r>
            <a:r>
              <a:rPr i="1"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ist</a:t>
            </a: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nicht</a:t>
            </a: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behindert, sondern </a:t>
            </a:r>
            <a:r>
              <a:rPr i="1"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wird</a:t>
            </a:r>
            <a:r>
              <a:rPr lang="de-D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behindert.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Das bedeutet: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Eine Behinderung liegt oft </a:t>
            </a:r>
            <a:r>
              <a:rPr b="1"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nicht</a:t>
            </a: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 am Menschen.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Behinderung entsteht durch Barrieren.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>
              <a:solidFill>
                <a:schemeClr val="dk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Barrieren kommen aus der Umwelt.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Meist bauen Menschen ohne Behinderung diese Barrieren.</a:t>
            </a:r>
            <a:endParaRPr/>
          </a:p>
        </p:txBody>
      </p:sp>
      <p:pic>
        <p:nvPicPr>
          <p:cNvPr descr="Ein Bild, das Kleidung, Rad, Cartoon enthält.&#10;&#10;KI-generierte Inhalte können fehlerhaft sein." id="120" name="Google Shape;120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04015" y="2244431"/>
            <a:ext cx="3527366" cy="21745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>
                <a:latin typeface="Arial"/>
                <a:ea typeface="Arial"/>
                <a:cs typeface="Arial"/>
                <a:sym typeface="Arial"/>
              </a:rPr>
              <a:t>Ein Beispiel mit dem Roll-Stuhl</a:t>
            </a:r>
            <a:endParaRPr/>
          </a:p>
        </p:txBody>
      </p:sp>
      <p:sp>
        <p:nvSpPr>
          <p:cNvPr id="126" name="Google Shape;126;p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Ein Roll-Stuhl ist </a:t>
            </a:r>
            <a:r>
              <a:rPr b="1"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keine</a:t>
            </a: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 Behinderung.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Ein Roll-Stuhl ist ein Hilfs-Mittel für Menschen mit Behinderung.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Aber: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Eine Treppe ist eine Barriere.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Die Treppe behindert den Menschen.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b="1"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Nicht</a:t>
            </a: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 der Mensch ist das Problem.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Die Barriere ist das Problem.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50">
              <a:solidFill>
                <a:schemeClr val="dk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50">
              <a:solidFill>
                <a:schemeClr val="dk1"/>
              </a:solidFill>
              <a:highlight>
                <a:schemeClr val="lt1"/>
              </a:highlight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Ein Bild, das Schwarz, Dunkelheit enthält.&#10;&#10;KI-generierte Inhalte können fehlerhaft sein." id="127" name="Google Shape;127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45495" y="2860675"/>
            <a:ext cx="1841741" cy="17886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Schwarzweiß enthält.&#10;&#10;KI-generierte Inhalte können fehlerhaft sein." id="128" name="Google Shape;128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95092" y="2639290"/>
            <a:ext cx="1620751" cy="18357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Behinderung und Umwelt</a:t>
            </a:r>
            <a:endParaRPr/>
          </a:p>
        </p:txBody>
      </p:sp>
      <p:sp>
        <p:nvSpPr>
          <p:cNvPr id="134" name="Google Shape;134;p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Viele Orte sind </a:t>
            </a:r>
            <a:r>
              <a:rPr b="1" lang="de-DE">
                <a:solidFill>
                  <a:schemeClr val="dk1"/>
                </a:solidFill>
              </a:rPr>
              <a:t>nicht</a:t>
            </a:r>
            <a:r>
              <a:rPr lang="de-DE">
                <a:solidFill>
                  <a:schemeClr val="dk1"/>
                </a:solidFill>
              </a:rPr>
              <a:t> für alle gemacht.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Darum können </a:t>
            </a:r>
            <a:r>
              <a:rPr b="1" lang="de-DE">
                <a:solidFill>
                  <a:schemeClr val="dk1"/>
                </a:solidFill>
              </a:rPr>
              <a:t>nicht</a:t>
            </a:r>
            <a:r>
              <a:rPr lang="de-DE">
                <a:solidFill>
                  <a:schemeClr val="dk1"/>
                </a:solidFill>
              </a:rPr>
              <a:t> alle Menschen gut mitmachen.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Es gibt auch Barrieren im Kopf.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Manche Menschen haben Vorurteile.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Deswegen schließen sie andere Menschen aus.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Das ist ungerecht.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pic>
        <p:nvPicPr>
          <p:cNvPr descr="Ein Bild, das Zeichnung, Clipart, Darstellung, Menschliches Gesicht enthält.&#10;&#10;KI-generierte Inhalte können fehlerhaft sein." id="135" name="Google Shape;135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21819" y="1913659"/>
            <a:ext cx="2494817" cy="2571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/>
              <a:t>Menschen sind verschieden</a:t>
            </a:r>
            <a:endParaRPr/>
          </a:p>
        </p:txBody>
      </p:sp>
      <p:sp>
        <p:nvSpPr>
          <p:cNvPr id="141" name="Google Shape;141;p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Menschen mit Behinderungen sind unterschiedlich.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So wie alle anderen Menschen auch.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Sie haben verschiedene Fähigkeiten.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Sie haben verschiedene Interessen.</a:t>
            </a:r>
            <a:endParaRPr/>
          </a:p>
          <a:p>
            <a:pPr indent="0" lvl="0" marL="1143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-DE">
                <a:solidFill>
                  <a:schemeClr val="dk1"/>
                </a:solidFill>
              </a:rPr>
              <a:t>Sie leben auf unterschiedliche Weise.</a:t>
            </a:r>
            <a:endParaRPr/>
          </a:p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descr="Ein Bild, das Clipart, Cartoon, Darstellung enthält.&#10;&#10;KI-generierte Inhalte können fehlerhaft sein." id="142" name="Google Shape;142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26182" y="2718320"/>
            <a:ext cx="3543032" cy="20441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