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32" roundtripDataSignature="AMtx7mjVdr/4ANW8Nh24P62ydOhQCC2n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" name="Google Shape;4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" name="Google Shape;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>
                <a:solidFill>
                  <a:schemeClr val="dk1"/>
                </a:solidFill>
              </a:rPr>
              <a:t>Moderation:</a:t>
            </a:r>
            <a:br>
              <a:rPr lang="de-DE">
                <a:solidFill>
                  <a:schemeClr val="dk1"/>
                </a:solidFill>
              </a:rPr>
            </a:br>
            <a:r>
              <a:rPr lang="de-DE">
                <a:solidFill>
                  <a:schemeClr val="dk1"/>
                </a:solidFill>
              </a:rPr>
              <a:t>→ Häufig männlich gelesene Figuren als Helden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</a:rPr>
              <a:t>→ Menschen mit Behinderung kaum sichtbar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</a:rPr>
              <a:t>→ Wenn doch, dann meist problemorientiert oder überhöht (Superfähigkeit)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cb9b82904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cb9b82904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" name="Google Shape;11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" name="Google Shape;15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2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9" name="Google Shape;19;p2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0" name="Google Shape;20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6" name="Google Shape;26;p3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0" name="Google Shape;30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3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4" name="Google Shape;34;p3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5" name="Google Shape;35;p3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" name="Google Shape;36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39" name="Google Shape;39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2" name="Google Shape;42;p3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1.png"/><Relationship Id="rId4" Type="http://schemas.openxmlformats.org/officeDocument/2006/relationships/image" Target="../media/image16.png"/><Relationship Id="rId5" Type="http://schemas.openxmlformats.org/officeDocument/2006/relationships/image" Target="../media/image39.png"/><Relationship Id="rId6" Type="http://schemas.openxmlformats.org/officeDocument/2006/relationships/image" Target="../media/image3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image" Target="../media/image29.png"/><Relationship Id="rId5" Type="http://schemas.openxmlformats.org/officeDocument/2006/relationships/image" Target="../media/image24.png"/><Relationship Id="rId6" Type="http://schemas.openxmlformats.org/officeDocument/2006/relationships/image" Target="../media/image3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1.png"/><Relationship Id="rId4" Type="http://schemas.openxmlformats.org/officeDocument/2006/relationships/image" Target="../media/image47.png"/><Relationship Id="rId5" Type="http://schemas.openxmlformats.org/officeDocument/2006/relationships/image" Target="../media/image3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3.png"/><Relationship Id="rId6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3.png"/><Relationship Id="rId4" Type="http://schemas.openxmlformats.org/officeDocument/2006/relationships/image" Target="../media/image45.png"/><Relationship Id="rId5" Type="http://schemas.openxmlformats.org/officeDocument/2006/relationships/image" Target="../media/image3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7.png"/><Relationship Id="rId4" Type="http://schemas.openxmlformats.org/officeDocument/2006/relationships/image" Target="../media/image4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www.stiftung-digitale-spielekultur.de/project/schule-mit-games-gestalten-nrw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8.png"/><Relationship Id="rId6" Type="http://schemas.openxmlformats.org/officeDocument/2006/relationships/image" Target="../media/image4.png"/><Relationship Id="rId7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"/>
          <p:cNvSpPr txBox="1"/>
          <p:nvPr>
            <p:ph type="title"/>
          </p:nvPr>
        </p:nvSpPr>
        <p:spPr>
          <a:xfrm>
            <a:off x="311700" y="832412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de-DE">
                <a:latin typeface="Arial"/>
                <a:ea typeface="Arial"/>
                <a:cs typeface="Arial"/>
                <a:sym typeface="Arial"/>
              </a:rPr>
              <a:t>Games für alle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33367" y="2119571"/>
            <a:ext cx="3277265" cy="2503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Der Böse-Wicht</a:t>
            </a:r>
            <a:endParaRPr/>
          </a:p>
        </p:txBody>
      </p:sp>
      <p:sp>
        <p:nvSpPr>
          <p:cNvPr id="123" name="Google Shape;123;p1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Die Spiel-Figur ist oft ein Mann.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Die Spiel-Figur ist böse.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Sie ist unberechenbar.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Und sie übertreibt.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br>
              <a:rPr b="1" lang="de-DE">
                <a:solidFill>
                  <a:schemeClr val="dk1"/>
                </a:solidFill>
              </a:rPr>
            </a:br>
            <a:endParaRPr b="1">
              <a:solidFill>
                <a:schemeClr val="dk1"/>
              </a:solidFill>
            </a:endParaRPr>
          </a:p>
        </p:txBody>
      </p:sp>
      <p:pic>
        <p:nvPicPr>
          <p:cNvPr descr="Ein Bild, das Clipart, Menschliches Gesicht, Cartoon, Kleidung enthält.&#10;&#10;KI-generierte Inhalte können fehlerhaft sein." id="124" name="Google Shape;12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87043" y="731375"/>
            <a:ext cx="2258415" cy="3126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Behinderung als Tragödie</a:t>
            </a:r>
            <a:endParaRPr/>
          </a:p>
        </p:txBody>
      </p:sp>
      <p:sp>
        <p:nvSpPr>
          <p:cNvPr id="130" name="Google Shape;130;p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Ein anderes Wort für Tragödie ist:</a:t>
            </a:r>
            <a:br>
              <a:rPr lang="de-DE">
                <a:solidFill>
                  <a:schemeClr val="dk1"/>
                </a:solidFill>
              </a:rPr>
            </a:br>
            <a:r>
              <a:rPr b="1" lang="de-DE">
                <a:solidFill>
                  <a:schemeClr val="dk1"/>
                </a:solidFill>
              </a:rPr>
              <a:t>Trauer-Spiel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Das heißt: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Die Spiel-Figur hat eine Behinderung.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Deshalb geht es der Spiel-Figur schlecht.</a:t>
            </a:r>
            <a:br>
              <a:rPr lang="de-DE">
                <a:solidFill>
                  <a:schemeClr val="dk1"/>
                </a:solidFill>
              </a:rPr>
            </a:br>
            <a:r>
              <a:rPr lang="de-DE">
                <a:solidFill>
                  <a:schemeClr val="dk1"/>
                </a:solidFill>
              </a:rPr>
              <a:t>Wir sollen Mitleid haben.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br>
              <a:rPr b="1" lang="de-DE">
                <a:solidFill>
                  <a:schemeClr val="dk1"/>
                </a:solidFill>
              </a:rPr>
            </a:br>
            <a:endParaRPr b="1">
              <a:solidFill>
                <a:schemeClr val="dk1"/>
              </a:solidFill>
            </a:endParaRPr>
          </a:p>
        </p:txBody>
      </p:sp>
      <p:pic>
        <p:nvPicPr>
          <p:cNvPr descr="Ein Bild, das Cartoon, Clipart, Grafiken, Kreativität enthält.&#10;&#10;KI-generierte Inhalte können fehlerhaft sein." id="131" name="Google Shape;13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41653" y="1621559"/>
            <a:ext cx="3619170" cy="15678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Die sexy Heldin</a:t>
            </a:r>
            <a:endParaRPr/>
          </a:p>
        </p:txBody>
      </p:sp>
      <p:sp>
        <p:nvSpPr>
          <p:cNvPr id="137" name="Google Shape;13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Die Spiel-Figur ist eine Frau.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Ihr Aussehen steht im Vorder-Grund.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Zum Beispiel: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Font typeface="Arial"/>
              <a:buChar char="●"/>
            </a:pPr>
            <a:r>
              <a:rPr lang="de-DE">
                <a:solidFill>
                  <a:schemeClr val="dk1"/>
                </a:solidFill>
              </a:rPr>
              <a:t>Ihr Körper 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Font typeface="Arial"/>
              <a:buChar char="●"/>
            </a:pPr>
            <a:r>
              <a:rPr lang="de-DE">
                <a:solidFill>
                  <a:schemeClr val="dk1"/>
                </a:solidFill>
              </a:rPr>
              <a:t>Ihre Kleidung</a:t>
            </a:r>
            <a:endParaRPr/>
          </a:p>
        </p:txBody>
      </p:sp>
      <p:pic>
        <p:nvPicPr>
          <p:cNvPr descr="Ein Bild, das Fiktive Gestalt, Fiktion, Superheld, Held enthält.&#10;&#10;KI-generierte Inhalte können fehlerhaft sein." id="138" name="Google Shape;13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90537" y="486951"/>
            <a:ext cx="2404492" cy="4169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Wer wird in Games gezeigt?</a:t>
            </a:r>
            <a:br>
              <a:rPr lang="de-DE"/>
            </a:br>
            <a:r>
              <a:rPr lang="de-DE"/>
              <a:t>Wer wird in Games </a:t>
            </a:r>
            <a:r>
              <a:rPr b="1" lang="de-DE"/>
              <a:t>nicht</a:t>
            </a:r>
            <a:r>
              <a:rPr lang="de-DE"/>
              <a:t> gezeigt?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Stereotype in Medien</a:t>
            </a:r>
            <a:endParaRPr/>
          </a:p>
        </p:txBody>
      </p:sp>
      <p:sp>
        <p:nvSpPr>
          <p:cNvPr id="149" name="Google Shape;149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1143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Viele Menschen benutzen Medien.</a:t>
            </a:r>
            <a:endParaRPr/>
          </a:p>
          <a:p>
            <a:pPr indent="0" lvl="0" marL="1143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Dort lernen sie viele Dinge über die Welt.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Medien zeigen oft die gleichen Menschen:</a:t>
            </a:r>
            <a:endParaRPr/>
          </a:p>
          <a:p>
            <a:pPr indent="-342900" lvl="0" marL="4572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Junge Menschen</a:t>
            </a:r>
            <a:endParaRPr/>
          </a:p>
          <a:p>
            <a:pPr indent="-342900" lvl="0" marL="4572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Weiße Menschen</a:t>
            </a:r>
            <a:endParaRPr/>
          </a:p>
          <a:p>
            <a:pPr indent="-342900" lvl="0" marL="4572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Menschen ohne Behinderung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Viele andere Menschen fehlen.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Text, Whiteboard, Screenshot enthält.&#10;&#10;KI-generierte Inhalte können fehlerhaft sein." id="150" name="Google Shape;15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01456" y="2199702"/>
            <a:ext cx="3678298" cy="24987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anz, Kunst, Darstellung enthält.&#10;&#10;KI-generierte Inhalte können fehlerhaft sein." id="151" name="Google Shape;151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97751" y="2692298"/>
            <a:ext cx="1300362" cy="15147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Zeichnung, Darstellung, Kunst enthält.&#10;&#10;KI-generierte Inhalte können fehlerhaft sein." id="152" name="Google Shape;152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37877" y="3130659"/>
            <a:ext cx="1269671" cy="10758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Menschliches Gesicht, Cartoon, Kleidung enthält.&#10;&#10;KI-generierte Inhalte können fehlerhaft sein." id="153" name="Google Shape;15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07548" y="2571750"/>
            <a:ext cx="746933" cy="1034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Repräsentation ist wichtig</a:t>
            </a:r>
            <a:endParaRPr/>
          </a:p>
        </p:txBody>
      </p:sp>
      <p:sp>
        <p:nvSpPr>
          <p:cNvPr id="159" name="Google Shape;159;p15"/>
          <p:cNvSpPr txBox="1"/>
          <p:nvPr>
            <p:ph idx="1" type="body"/>
          </p:nvPr>
        </p:nvSpPr>
        <p:spPr>
          <a:xfrm>
            <a:off x="311700" y="1152474"/>
            <a:ext cx="8520600" cy="376831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Weil viele andere Menschen fehlen:</a:t>
            </a:r>
            <a:br>
              <a:rPr lang="de-DE">
                <a:solidFill>
                  <a:schemeClr val="dk1"/>
                </a:solidFill>
              </a:rPr>
            </a:br>
            <a:r>
              <a:rPr b="1" lang="de-DE">
                <a:solidFill>
                  <a:schemeClr val="dk1"/>
                </a:solidFill>
              </a:rPr>
              <a:t>Repräsentation</a:t>
            </a:r>
            <a:r>
              <a:rPr lang="de-DE">
                <a:solidFill>
                  <a:schemeClr val="dk1"/>
                </a:solidFill>
              </a:rPr>
              <a:t> ist wichtig.</a:t>
            </a:r>
            <a:endParaRPr/>
          </a:p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Das Wort spricht man so aus:</a:t>
            </a:r>
            <a:endParaRPr/>
          </a:p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Re-prä-sen-ta-tion</a:t>
            </a:r>
            <a:endParaRPr b="1"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Es bedeutet:</a:t>
            </a:r>
            <a:endParaRPr/>
          </a:p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Dargestellt werden</a:t>
            </a:r>
            <a:endParaRPr/>
          </a:p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Gute Repräsentation zeigt viele </a:t>
            </a:r>
            <a:r>
              <a:rPr b="1" lang="de-DE">
                <a:solidFill>
                  <a:schemeClr val="dk1"/>
                </a:solidFill>
              </a:rPr>
              <a:t>verschiedene</a:t>
            </a:r>
            <a:r>
              <a:rPr lang="de-DE">
                <a:solidFill>
                  <a:schemeClr val="dk1"/>
                </a:solidFill>
              </a:rPr>
              <a:t> Menschen.</a:t>
            </a:r>
            <a:endParaRPr/>
          </a:p>
          <a:p>
            <a:pPr indent="0" lvl="0" marL="1143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Ohne</a:t>
            </a:r>
            <a:r>
              <a:rPr lang="de-DE">
                <a:solidFill>
                  <a:schemeClr val="dk1"/>
                </a:solidFill>
              </a:rPr>
              <a:t> Stereotype.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60" name="Google Shape;16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15386" y="1152474"/>
            <a:ext cx="3277265" cy="2503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Cartoon, Kleidung, Darstellung, Zeichnung enthält.&#10;&#10;KI-generierte Inhalte können fehlerhaft sein." id="165" name="Google Shape;16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1916" y="1993900"/>
            <a:ext cx="1609191" cy="2592702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Alle werden gezeigt</a:t>
            </a:r>
            <a:endParaRPr/>
          </a:p>
        </p:txBody>
      </p:sp>
      <p:sp>
        <p:nvSpPr>
          <p:cNvPr id="167" name="Google Shape;16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Bei einer guten Repräsentation werden alle gezeigt: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Frauen und Männer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Alte Menschen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Menschen mit Behinderungen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Menschen mit Hilfs-Mitteln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Menschen mit verschiedenen Haut-Farben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Menschen aus verschiedenen Ländern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Cartoon, Clipart, Animierter Cartoon, Darstellung enthält.&#10;&#10;KI-generierte Inhalte können fehlerhaft sein." id="168" name="Google Shape;16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76393" y="2686686"/>
            <a:ext cx="1806027" cy="23270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leidung, Menschliches Gesicht, Cartoon, Zeichnung enthält.&#10;&#10;KI-generierte Inhalte können fehlerhaft sein." id="169" name="Google Shape;169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98712" y="1993900"/>
            <a:ext cx="1327800" cy="2700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Darstellung, Cartoon, Kunst enthält.&#10;&#10;KI-generierte Inhalte können fehlerhaft sein." id="170" name="Google Shape;170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38614" y="2125661"/>
            <a:ext cx="1514334" cy="2665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Vielfalt ist normal</a:t>
            </a:r>
            <a:endParaRPr/>
          </a:p>
        </p:txBody>
      </p:sp>
      <p:sp>
        <p:nvSpPr>
          <p:cNvPr id="176" name="Google Shape;176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Repräsentation zeigt verschiedene Menschen:</a:t>
            </a:r>
            <a:endParaRPr/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Niemand</a:t>
            </a:r>
            <a:r>
              <a:rPr lang="de-DE">
                <a:solidFill>
                  <a:schemeClr val="dk1"/>
                </a:solidFill>
              </a:rPr>
              <a:t> wird ausgeschlossen.</a:t>
            </a:r>
            <a:endParaRPr/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Alle Menschen gehören dazu.</a:t>
            </a:r>
            <a:endParaRPr/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Alle Menschen sind wichtig.</a:t>
            </a:r>
            <a:endParaRPr/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Und das ist gut so. </a:t>
            </a:r>
            <a:endParaRPr/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Grafiken, Schrift, Grafikdesign, Logo enthält.&#10;&#10;KI-generierte Inhalte können fehlerhaft sein." id="177" name="Google Shape;17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209" y="2212224"/>
            <a:ext cx="2080051" cy="1890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de-DE"/>
              <a:t>Barrieren in Games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Barrieren in Games</a:t>
            </a:r>
            <a:endParaRPr/>
          </a:p>
        </p:txBody>
      </p:sp>
      <p:sp>
        <p:nvSpPr>
          <p:cNvPr id="188" name="Google Shape;188;p19"/>
          <p:cNvSpPr txBox="1"/>
          <p:nvPr>
            <p:ph idx="1" type="body"/>
          </p:nvPr>
        </p:nvSpPr>
        <p:spPr>
          <a:xfrm>
            <a:off x="311700" y="936703"/>
            <a:ext cx="8520600" cy="385832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Barrieren beim Sehen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Die Farben sind zu blass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Die Schrift ist zu klein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Barrieren beim Hören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Es gibt keine Unter-Titel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Es gibt zu viele Gespräche im Spiel </a:t>
            </a:r>
            <a:endParaRPr/>
          </a:p>
        </p:txBody>
      </p:sp>
      <p:pic>
        <p:nvPicPr>
          <p:cNvPr descr="Ein Bild, das Kreis, Screenshot, Grafiken, Design enthält.&#10;&#10;KI-generierte Inhalte können fehlerhaft sein." id="189" name="Google Shape;18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9129" y="1497847"/>
            <a:ext cx="1408528" cy="14085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reenshot, Schrift, Schwarzweiß enthält.&#10;&#10;KI-generierte Inhalte können fehlerhaft sein." id="190" name="Google Shape;19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32288" y="1753863"/>
            <a:ext cx="610438" cy="8178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Clipart, Kleidung, Menschliches Gesicht enthält.&#10;&#10;KI-generierte Inhalte können fehlerhaft sein." id="191" name="Google Shape;19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55604" y="3307888"/>
            <a:ext cx="1400241" cy="1738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Herz, Valentinstag, Kreativität enthält.&#10;&#10;KI-generierte Inhalte können fehlerhaft sein." id="56" name="Google Shape;5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790" y="1076953"/>
            <a:ext cx="1502819" cy="1554302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Fragen </a:t>
            </a:r>
            <a:endParaRPr/>
          </a:p>
        </p:txBody>
      </p:sp>
      <p:sp>
        <p:nvSpPr>
          <p:cNvPr id="58" name="Google Shape;58;p2"/>
          <p:cNvSpPr txBox="1"/>
          <p:nvPr>
            <p:ph idx="1" type="body"/>
          </p:nvPr>
        </p:nvSpPr>
        <p:spPr>
          <a:xfrm>
            <a:off x="311700" y="11388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Was sind eure Lieblings-Games? 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Was gefällt euch besonders gut?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Was sind eure Lieblings-Figuren? 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Was macht sie besonders?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Text, Grafikdesign, Screenshot, Grafiken enthält.&#10;&#10;KI-generierte Inhalte können fehlerhaft sein." id="59" name="Google Shape;5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94827" y="1498668"/>
            <a:ext cx="562746" cy="701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Lächeln, Grafiken, Cartoon enthält.&#10;&#10;KI-generierte Inhalte können fehlerhaft sein." id="60" name="Google Shape;6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76239" y="1166037"/>
            <a:ext cx="1372300" cy="13666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artoon, Clipart, Grafiken, Kunst enthält.&#10;&#10;KI-generierte Inhalte können fehlerhaft sein." id="61" name="Google Shape;61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73989" y="2567189"/>
            <a:ext cx="1502819" cy="2015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Barrieren in Games</a:t>
            </a:r>
            <a:endParaRPr/>
          </a:p>
        </p:txBody>
      </p:sp>
      <p:sp>
        <p:nvSpPr>
          <p:cNvPr id="197" name="Google Shape;197;p20"/>
          <p:cNvSpPr txBox="1"/>
          <p:nvPr>
            <p:ph idx="1" type="body"/>
          </p:nvPr>
        </p:nvSpPr>
        <p:spPr>
          <a:xfrm>
            <a:off x="311700" y="936703"/>
            <a:ext cx="8520600" cy="385832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rPr b="1" lang="de-DE">
                <a:solidFill>
                  <a:schemeClr val="dk1"/>
                </a:solidFill>
              </a:rPr>
              <a:t>Barrieren bei der Steuerung</a:t>
            </a:r>
            <a:endParaRPr/>
          </a:p>
          <a:p>
            <a:pPr indent="-277177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de-DE">
                <a:solidFill>
                  <a:schemeClr val="dk1"/>
                </a:solidFill>
              </a:rPr>
              <a:t>Die Steuerung ist schwer</a:t>
            </a:r>
            <a:endParaRPr/>
          </a:p>
          <a:p>
            <a:pPr indent="-277177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de-DE">
                <a:solidFill>
                  <a:schemeClr val="dk1"/>
                </a:solidFill>
              </a:rPr>
              <a:t>Es gibt keine Steuerung durch Bewegung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rPr b="1" lang="de-DE">
                <a:solidFill>
                  <a:schemeClr val="dk1"/>
                </a:solidFill>
              </a:rPr>
              <a:t>Barrieren beim Verstehen</a:t>
            </a:r>
            <a:endParaRPr/>
          </a:p>
          <a:p>
            <a:pPr indent="-277177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de-DE">
                <a:solidFill>
                  <a:schemeClr val="dk1"/>
                </a:solidFill>
              </a:rPr>
              <a:t>Die Erklärungen sind schwer</a:t>
            </a:r>
            <a:endParaRPr/>
          </a:p>
          <a:p>
            <a:pPr indent="-277177" lvl="0" marL="2857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de-DE">
                <a:solidFill>
                  <a:schemeClr val="dk1"/>
                </a:solidFill>
              </a:rPr>
              <a:t>Das Menü ist schwer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Zeichnung, Clipart, Kleidung, Menschliches Gesicht enthält.&#10;&#10;KI-generierte Inhalte können fehlerhaft sein." id="198" name="Google Shape;19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9855" y="1017725"/>
            <a:ext cx="3033302" cy="3766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Frage</a:t>
            </a:r>
            <a:endParaRPr/>
          </a:p>
        </p:txBody>
      </p:sp>
      <p:sp>
        <p:nvSpPr>
          <p:cNvPr id="204" name="Google Shape;204;p21"/>
          <p:cNvSpPr txBox="1"/>
          <p:nvPr>
            <p:ph idx="1" type="body"/>
          </p:nvPr>
        </p:nvSpPr>
        <p:spPr>
          <a:xfrm>
            <a:off x="311700" y="11388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Welche Barrieren kennt ihr noch?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Design enthält.&#10;&#10;KI-generierte Inhalte können fehlerhaft sein." id="205" name="Google Shape;20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41053" y="731375"/>
            <a:ext cx="1247205" cy="165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2"/>
          <p:cNvSpPr txBox="1"/>
          <p:nvPr>
            <p:ph type="title"/>
          </p:nvPr>
        </p:nvSpPr>
        <p:spPr>
          <a:xfrm>
            <a:off x="311699" y="452582"/>
            <a:ext cx="8520600" cy="199810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de-DE"/>
              <a:t>Ihr erfindet eigene Games</a:t>
            </a:r>
            <a:endParaRPr/>
          </a:p>
        </p:txBody>
      </p:sp>
      <p:pic>
        <p:nvPicPr>
          <p:cNvPr descr="Ein Bild, das Farbigkeit enthält.&#10;&#10;KI-generierte Inhalte können fehlerhaft sein." id="211" name="Google Shape;211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82645" y="2692814"/>
            <a:ext cx="1578707" cy="1537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Herz, Valentinstag, Kreativität enthält.&#10;&#10;KI-generierte Inhalte können fehlerhaft sein." id="216" name="Google Shape;21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6744" y="2201342"/>
            <a:ext cx="1274986" cy="1318664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Ihr seid ein Game-Studio</a:t>
            </a:r>
            <a:endParaRPr/>
          </a:p>
        </p:txBody>
      </p:sp>
      <p:sp>
        <p:nvSpPr>
          <p:cNvPr id="218" name="Google Shape;218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Game-Studio </a:t>
            </a: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 Englisch.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spricht man es aus: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Gäim Stu-dio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bedeutet:</a:t>
            </a:r>
            <a:b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Spiel-Studio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 Game-Studio erfindet man Spiele.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Clipart, Menschliches Gesicht, Zeichnung, Darstellung enthält.&#10;&#10;KI-generierte Inhalte können fehlerhaft sein." id="219" name="Google Shape;219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87365" y="891259"/>
            <a:ext cx="1936826" cy="21053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Grafikdesign, Screenshot, Grafiken enthält.&#10;&#10;KI-generierte Inhalte können fehlerhaft sein." id="220" name="Google Shape;220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92864" y="2510002"/>
            <a:ext cx="562746" cy="70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Eure Aufgabe</a:t>
            </a:r>
            <a:endParaRPr/>
          </a:p>
        </p:txBody>
      </p:sp>
      <p:sp>
        <p:nvSpPr>
          <p:cNvPr id="226" name="Google Shape;22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Ihr bekommt eine Team-Karte.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Auf der Team-Karte steht: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Welches Thema hat euer Spiel?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Sammelt Spiel-Ideen zum Thema.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cht daraus ein Spiel.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Text, Handschrift, Schrift, Zeichnung enthält.&#10;&#10;KI-generierte Inhalte können fehlerhaft sein." id="227" name="Google Shape;22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4714" y="1417541"/>
            <a:ext cx="1866056" cy="1920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Grafikdesign, Grafiken, Screenshot enthält.&#10;&#10;KI-generierte Inhalte können fehlerhaft sein." id="228" name="Google Shape;22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82912" y="1604196"/>
            <a:ext cx="1221115" cy="15469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229" name="Google Shape;229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84614" y="2298277"/>
            <a:ext cx="870026" cy="3760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Das ist wichtig</a:t>
            </a:r>
            <a:endParaRPr/>
          </a:p>
        </p:txBody>
      </p:sp>
      <p:sp>
        <p:nvSpPr>
          <p:cNvPr id="235" name="Google Shape;235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Das Game ist barrierefrei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Alle arbeiten im Team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Vielfalt ist wichtig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Viel Spaß!</a:t>
            </a:r>
            <a:endParaRPr/>
          </a:p>
        </p:txBody>
      </p:sp>
      <p:pic>
        <p:nvPicPr>
          <p:cNvPr descr="Ein Bild, das Cartoon, Clipart, Grafiken, Kunst enthält.&#10;&#10;KI-generierte Inhalte können fehlerhaft sein." id="236" name="Google Shape;23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5013" y="1017725"/>
            <a:ext cx="1502819" cy="20152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Schrift, Grafikdesign, Logo enthält.&#10;&#10;KI-generierte Inhalte können fehlerhaft sein." id="237" name="Google Shape;23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92509" y="3238500"/>
            <a:ext cx="705275" cy="641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cb9b829041_0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Anhang 1</a:t>
            </a:r>
            <a:endParaRPr/>
          </a:p>
        </p:txBody>
      </p:sp>
      <p:sp>
        <p:nvSpPr>
          <p:cNvPr id="243" name="Google Shape;243;g3cb9b829041_0_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vorliegenden Materialien sind Teil der Methodenbox, die 2025 im Rahmen des Projekts </a:t>
            </a:r>
            <a:r>
              <a:rPr lang="de-DE" sz="1200" u="sng">
                <a:solidFill>
                  <a:srgbClr val="009EE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„Schule mit Games gestalten – Demokratie und Teilhabe spielend fördern“</a:t>
            </a:r>
            <a:r>
              <a:rPr lang="de-DE" sz="1200">
                <a:solidFill>
                  <a:schemeClr val="dk1"/>
                </a:solidFill>
              </a:rPr>
              <a:t> entstand und Schulen in Nordrhein-Westfalen praxisnahe Unterstützung beim Einsatz digitaler Spiele im Unterricht zum Thema Inklusion bietet. Es handelt sich um die zertifizierten Übersetzungen der Materialien für Schülerinnen und Schüler in Leichte Sprache.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</a:t>
            </a:r>
            <a:r>
              <a:rPr b="1" lang="de-DE" sz="1200">
                <a:solidFill>
                  <a:schemeClr val="dk1"/>
                </a:solidFill>
              </a:rPr>
              <a:t>in diesem Dokument zum Zwecke der leichten Sprache verwendeten Bilddateien (Bilder Leichte Sprache)</a:t>
            </a:r>
            <a:r>
              <a:rPr lang="de-DE" sz="1200">
                <a:solidFill>
                  <a:schemeClr val="dk1"/>
                </a:solidFill>
              </a:rPr>
              <a:t> sind einschließlich aller ihrer Teile urheberrechtlich geschützt. Jede Verwertung, die nicht ausdrücklich vom Urheberrechtsgesetz zugelassen ist, bedarf der vorherigen Zustimmung des Assistenz Kollektiv Köln e.V.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Der einfache, zeitlich unbegrenzte Nutzungsumfang der Illustrationen ist räumlich und inhaltlich auf dieses Dokument beschränkt. Eine Freistellung, Bearbeitung und/oder Umnutzung der Bilder in anderen Dateien ist unzulässig.</a:t>
            </a:r>
            <a:r>
              <a:rPr b="1" lang="de-DE" sz="1200">
                <a:solidFill>
                  <a:schemeClr val="dk1"/>
                </a:solidFill>
              </a:rPr>
              <a:t> Die Bilder dürfen grundsätzlich nicht verändert oder weiterveräußert werden.</a:t>
            </a:r>
            <a:r>
              <a:rPr lang="de-DE" sz="1200">
                <a:solidFill>
                  <a:schemeClr val="dk1"/>
                </a:solidFill>
              </a:rPr>
              <a:t> Bei Vorführung und Nutzung der Dokumente sind Sie verpflichtet den Illustrator als Urheber der Illustration auszuweisen und bei jeder Veröffentlichung oder Präsentation von Abbildungen den Copyright-Vermerk im Sinne des Welturheberrechtsabkommens anzubringen: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© Assistenz Kollektiv Köln e.V., Illustrator Timo Frank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No Text and Data Mining</a:t>
            </a:r>
            <a:r>
              <a:rPr lang="de-DE" sz="1200">
                <a:solidFill>
                  <a:schemeClr val="dk1"/>
                </a:solidFill>
              </a:rPr>
              <a:t> – Nutzungsvorbehalt gemäß § 44b (3) Urheberrechtsgesetz: Vervielfältigungen für die automatisierte Analyse der Illustrationen von Timo Frank (Bilddateien Leichte Sprache) zur Informationsgewinnung durch KI-Anwendungen (Text and Data Mining) sind unzulässig.</a:t>
            </a:r>
            <a:endParaRPr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Fragen </a:t>
            </a:r>
            <a:endParaRPr/>
          </a:p>
        </p:txBody>
      </p:sp>
      <p:sp>
        <p:nvSpPr>
          <p:cNvPr id="67" name="Google Shape;67;p3"/>
          <p:cNvSpPr txBox="1"/>
          <p:nvPr>
            <p:ph idx="1" type="body"/>
          </p:nvPr>
        </p:nvSpPr>
        <p:spPr>
          <a:xfrm>
            <a:off x="311700" y="11388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Kennt ihr Spiel-Figuren, die euch ähnlich sind?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Kennt ihr Barrieren im Game?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Kennt ihr Games ohne Barrieren?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Clipart, Menschliches Gesicht, Zeichnung, Darstellung enthält.&#10;&#10;KI-generierte Inhalte können fehlerhaft sein." id="68" name="Google Shape;6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58984" y="684875"/>
            <a:ext cx="1989101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 enthält.&#10;&#10;KI-generierte Inhalte können fehlerhaft sein." id="69" name="Google Shape;6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2095" y="2933299"/>
            <a:ext cx="1317299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Grafikdesign, Design, Reihe enthält.&#10;&#10;KI-generierte Inhalte können fehlerhaft sein." id="70" name="Google Shape;70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52689" y="2847050"/>
            <a:ext cx="1762211" cy="17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Was ist ein Stereotyp?</a:t>
            </a:r>
            <a:endParaRPr/>
          </a:p>
        </p:txBody>
      </p:sp>
      <p:sp>
        <p:nvSpPr>
          <p:cNvPr id="76" name="Google Shape;76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So spricht man das Wort aus: 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de-DE">
                <a:solidFill>
                  <a:schemeClr val="dk1"/>
                </a:solidFill>
              </a:rPr>
              <a:t>Ste-re-o-tü-p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Ein Stereotyp ist so etwas wie eine Meinung über Menschen.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Oder eine Vorstellung von anderen Menschen.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Diese Vorstellungen sind meistens </a:t>
            </a:r>
            <a:r>
              <a:rPr b="1" lang="de-DE">
                <a:solidFill>
                  <a:schemeClr val="dk1"/>
                </a:solidFill>
              </a:rPr>
              <a:t>falsch</a:t>
            </a:r>
            <a:r>
              <a:rPr lang="de-DE">
                <a:solidFill>
                  <a:schemeClr val="dk1"/>
                </a:solidFill>
              </a:rPr>
              <a:t>.</a:t>
            </a:r>
            <a:endParaRPr/>
          </a:p>
        </p:txBody>
      </p:sp>
      <p:pic>
        <p:nvPicPr>
          <p:cNvPr descr="Ein Bild, das Zeichnung, Clipart, Darstellung, Menschliches Gesicht enthält.&#10;&#10;KI-generierte Inhalte können fehlerhaft sein." id="77" name="Google Shape;7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39633" y="1905000"/>
            <a:ext cx="2254575" cy="232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Was ist ein Stereotyp?</a:t>
            </a:r>
            <a:endParaRPr/>
          </a:p>
        </p:txBody>
      </p:sp>
      <p:sp>
        <p:nvSpPr>
          <p:cNvPr id="83" name="Google Shape;83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Stereotype führen zu Vorurteilen.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Manche Menschen denken dann: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Alle Menschen sind so.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Aber das stimmt </a:t>
            </a:r>
            <a:r>
              <a:rPr b="1" lang="de-DE">
                <a:solidFill>
                  <a:schemeClr val="dk1"/>
                </a:solidFill>
              </a:rPr>
              <a:t>nicht</a:t>
            </a:r>
            <a:r>
              <a:rPr lang="de-DE">
                <a:solidFill>
                  <a:schemeClr val="dk1"/>
                </a:solidFill>
              </a:rPr>
              <a:t>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Wichtig ist: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Alle Menschen sind unterschiedlich.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Und das ist gut so.</a:t>
            </a:r>
            <a:endParaRPr/>
          </a:p>
        </p:txBody>
      </p:sp>
      <p:pic>
        <p:nvPicPr>
          <p:cNvPr descr="Ein Bild, das Zeichnung, Clipart, Darstellung, Menschliches Gesicht enthält.&#10;&#10;KI-generierte Inhalte können fehlerhaft sein." id="84" name="Google Shape;8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03143" y="1288929"/>
            <a:ext cx="1666142" cy="1717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Design, Kunst enthält.&#10;&#10;KI-generierte Inhalte können fehlerhaft sein." id="85" name="Google Shape;85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3699613"/>
            <a:ext cx="928429" cy="9988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Clipart, Cartoon enthält.&#10;&#10;KI-generierte Inhalte können fehlerhaft sein." id="86" name="Google Shape;86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63028" y="2289246"/>
            <a:ext cx="1147619" cy="114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Stereotype in Medien</a:t>
            </a:r>
            <a:endParaRPr/>
          </a:p>
        </p:txBody>
      </p:sp>
      <p:sp>
        <p:nvSpPr>
          <p:cNvPr id="92" name="Google Shape;92;p6"/>
          <p:cNvSpPr txBox="1"/>
          <p:nvPr>
            <p:ph idx="1" type="body"/>
          </p:nvPr>
        </p:nvSpPr>
        <p:spPr>
          <a:xfrm>
            <a:off x="189151" y="1152474"/>
            <a:ext cx="8520600" cy="3248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In den Medien gibt es viele Stereotype.</a:t>
            </a:r>
            <a:endParaRPr/>
          </a:p>
          <a:p>
            <a:pPr indent="0" lvl="0" marL="1143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Medien sind zum Beispiel: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Fernsehen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Bücher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Zeitungen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Soziale Medien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de-DE">
                <a:solidFill>
                  <a:schemeClr val="dk1"/>
                </a:solidFill>
              </a:rPr>
              <a:t>Games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Screenshot, Gerät, Handy, Kommunikationsgerät enthält.&#10;&#10;KI-generierte Inhalte können fehlerhaft sein." id="93" name="Google Shape;9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5084811" y="3105175"/>
            <a:ext cx="610545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rift, Text, Design, Schwarzweiß enthält.&#10;&#10;KI-generierte Inhalte können fehlerhaft sein." id="94" name="Google Shape;9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55301" y="3072247"/>
            <a:ext cx="2139804" cy="15757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Entwurf, Zeichnung, Whiteboard, Handschrift enthält.&#10;&#10;KI-generierte Inhalte können fehlerhaft sein." id="95" name="Google Shape;95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14999" y="1721858"/>
            <a:ext cx="1618951" cy="11029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esign, Darstellung enthält.&#10;&#10;KI-generierte Inhalte können fehlerhaft sein." id="96" name="Google Shape;96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94412" y="1579722"/>
            <a:ext cx="1460552" cy="992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Grafikdesign, Screenshot, Grafiken enthält.&#10;&#10;KI-generierte Inhalte können fehlerhaft sein." id="97" name="Google Shape;97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54258" y="3076324"/>
            <a:ext cx="1001412" cy="124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Beispiele für</a:t>
            </a:r>
            <a:br>
              <a:rPr lang="de-DE"/>
            </a:br>
            <a:r>
              <a:rPr lang="de-DE"/>
              <a:t>Stereotype in Games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37103"/>
              <a:buNone/>
            </a:pPr>
            <a:r>
              <a:rPr lang="de-DE">
                <a:solidFill>
                  <a:schemeClr val="dk1"/>
                </a:solidFill>
              </a:rPr>
              <a:t>Die Frau in</a:t>
            </a:r>
            <a:r>
              <a:rPr lang="de-DE"/>
              <a:t> Not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8" name="Google Shape;108;p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Die Spiel-Figur ist eine Frau.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Sie muss gerettet werden.</a:t>
            </a:r>
            <a:br>
              <a:rPr lang="de-DE">
                <a:solidFill>
                  <a:schemeClr val="dk1"/>
                </a:solidFill>
              </a:rPr>
            </a:br>
            <a:r>
              <a:rPr lang="de-DE">
                <a:solidFill>
                  <a:schemeClr val="dk1"/>
                </a:solidFill>
              </a:rPr>
              <a:t>Von einem Helden. 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Der Held ist oft ein Mann.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  <p:pic>
        <p:nvPicPr>
          <p:cNvPr descr="Ein Bild, das Cartoon, Kleid, Zeichnung, Frau enthält.&#10;&#10;KI-generierte Inhalte können fehlerhaft sein." id="109" name="Google Shape;10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4163" y="2254554"/>
            <a:ext cx="1504612" cy="25401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Pferd, Zeichnung, Stute, Hengst enthält.&#10;&#10;KI-generierte Inhalte können fehlerhaft sein." id="110" name="Google Shape;11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19412" y="1468444"/>
            <a:ext cx="2855360" cy="3326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Der Nerd</a:t>
            </a:r>
            <a:endParaRPr/>
          </a:p>
        </p:txBody>
      </p:sp>
      <p:sp>
        <p:nvSpPr>
          <p:cNvPr id="116" name="Google Shape;116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So spricht man das Wort aus:</a:t>
            </a:r>
            <a:br>
              <a:rPr lang="de-DE">
                <a:solidFill>
                  <a:schemeClr val="dk1"/>
                </a:solidFill>
              </a:rPr>
            </a:br>
            <a:r>
              <a:rPr b="1" lang="de-DE">
                <a:solidFill>
                  <a:schemeClr val="dk1"/>
                </a:solidFill>
              </a:rPr>
              <a:t>Der Nört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Der Nerd ist oft ein Mann.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Er ist oft ein Außenseiter.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Er kennt sich gut mit Technik aus.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de-DE">
                <a:solidFill>
                  <a:schemeClr val="dk1"/>
                </a:solidFill>
              </a:rPr>
              <a:t>Er hat wenig Freunde.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br>
              <a:rPr b="1" lang="de-DE">
                <a:solidFill>
                  <a:schemeClr val="dk1"/>
                </a:solidFill>
              </a:rPr>
            </a:br>
            <a:endParaRPr b="1">
              <a:solidFill>
                <a:schemeClr val="dk1"/>
              </a:solidFill>
            </a:endParaRPr>
          </a:p>
        </p:txBody>
      </p:sp>
      <p:pic>
        <p:nvPicPr>
          <p:cNvPr descr="Ein Bild, das Zeichnung, Entwurf, Clipart, Menschliches Gesicht enthält.&#10;&#10;KI-generierte Inhalte können fehlerhaft sein." id="117" name="Google Shape;11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7972" y="832900"/>
            <a:ext cx="3237353" cy="364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