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embeddedFontLst>
    <p:embeddedFont>
      <p:font typeface="Inter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18" roundtripDataSignature="AMtx7mgjrSI3O6LaoNdxff079DgKulWkr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Inter-bold.fntdata"/><Relationship Id="rId14" Type="http://schemas.openxmlformats.org/officeDocument/2006/relationships/font" Target="fonts/Inter-regular.fntdata"/><Relationship Id="rId17" Type="http://schemas.openxmlformats.org/officeDocument/2006/relationships/font" Target="fonts/Inter-boldItalic.fntdata"/><Relationship Id="rId16" Type="http://schemas.openxmlformats.org/officeDocument/2006/relationships/font" Target="fonts/Inter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customschemas.google.com/relationships/presentationmetadata" Target="meta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" name="Google Shape;7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0" name="Google Shape;80;p2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7" name="Google Shape;87;p3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7" name="Google Shape;97;p4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9" name="Google Shape;109;p5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6" name="Google Shape;116;p6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" name="Google Shape;12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cb9af60de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3cb9af60de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1" name="Google Shape;11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8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8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ei Inhalte" type="twoObj">
  <p:cSld name="TWO_OBJECTS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0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64EA9"/>
              </a:buClr>
              <a:buSzPts val="4100"/>
              <a:buFont typeface="Arial"/>
              <a:buNone/>
              <a:defRPr sz="4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" name="Google Shape;52;p20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53" name="Google Shape;53;p20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54" name="Google Shape;54;p2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2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2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1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64EA9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9" name="Google Shape;59;p21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60" name="Google Shape;60;p2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Google Shape;61;p2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2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gleich" type="twoTxTwoObj">
  <p:cSld name="TWO_OBJECTS_WITH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2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64EA9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" name="Google Shape;65;p22"/>
          <p:cNvSpPr txBox="1"/>
          <p:nvPr>
            <p:ph idx="1" type="body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66" name="Google Shape;66;p22"/>
          <p:cNvSpPr txBox="1"/>
          <p:nvPr>
            <p:ph idx="2" type="body"/>
          </p:nvPr>
        </p:nvSpPr>
        <p:spPr>
          <a:xfrm>
            <a:off x="629841" y="1878806"/>
            <a:ext cx="3868500" cy="2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67" name="Google Shape;67;p22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68" name="Google Shape;68;p22"/>
          <p:cNvSpPr txBox="1"/>
          <p:nvPr>
            <p:ph idx="4" type="body"/>
          </p:nvPr>
        </p:nvSpPr>
        <p:spPr>
          <a:xfrm>
            <a:off x="4629150" y="1878806"/>
            <a:ext cx="3887400" cy="2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69" name="Google Shape;69;p2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2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2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" name="Google Shape;14;p1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5" name="Google Shape;15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1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8" name="Google Shape;18;p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9" name="Google Shape;1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1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12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4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14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5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6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16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7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8.png"/><Relationship Id="rId6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13.png"/><Relationship Id="rId5" Type="http://schemas.openxmlformats.org/officeDocument/2006/relationships/image" Target="../media/image10.png"/><Relationship Id="rId6" Type="http://schemas.openxmlformats.org/officeDocument/2006/relationships/image" Target="../media/image7.png"/><Relationship Id="rId7" Type="http://schemas.openxmlformats.org/officeDocument/2006/relationships/image" Target="../media/image14.png"/><Relationship Id="rId8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www.stiftung-digitale-spielekultur.de/project/schule-mit-games-gestalten-nrw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"/>
          <p:cNvSpPr txBox="1"/>
          <p:nvPr>
            <p:ph type="title"/>
          </p:nvPr>
        </p:nvSpPr>
        <p:spPr>
          <a:xfrm>
            <a:off x="311700" y="101600"/>
            <a:ext cx="8520600" cy="2383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b="1" lang="de-DE"/>
              <a:t>Barrieren erkennen mit </a:t>
            </a:r>
            <a:endParaRPr b="1"/>
          </a:p>
        </p:txBody>
      </p:sp>
      <p:pic>
        <p:nvPicPr>
          <p:cNvPr id="77" name="Google Shape;7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46767" y="1556669"/>
            <a:ext cx="6050465" cy="12560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Frage zu Barrieren</a:t>
            </a:r>
            <a:endParaRPr/>
          </a:p>
        </p:txBody>
      </p:sp>
      <p:sp>
        <p:nvSpPr>
          <p:cNvPr id="83" name="Google Shape;83;p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Barriere ist ein anderes Wort für: 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Hindernis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Ein Hindernis versperrt den Weg.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Dann kommt man </a:t>
            </a:r>
            <a:r>
              <a:rPr b="1" lang="de-DE">
                <a:solidFill>
                  <a:schemeClr val="dk1"/>
                </a:solidFill>
              </a:rPr>
              <a:t>nicht</a:t>
            </a:r>
            <a:r>
              <a:rPr lang="de-DE">
                <a:solidFill>
                  <a:schemeClr val="dk1"/>
                </a:solidFill>
              </a:rPr>
              <a:t> mehr weiter.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Kennt ihr Barrieren?</a:t>
            </a:r>
            <a:endParaRPr/>
          </a:p>
        </p:txBody>
      </p:sp>
      <p:pic>
        <p:nvPicPr>
          <p:cNvPr descr="Ein Bild, das Design enthält.&#10;&#10;KI-generierte Inhalte können fehlerhaft sein." id="84" name="Google Shape;8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04154" y="784512"/>
            <a:ext cx="2279876" cy="3016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Beispiele für Barrieren</a:t>
            </a:r>
            <a:endParaRPr/>
          </a:p>
        </p:txBody>
      </p:sp>
      <p:sp>
        <p:nvSpPr>
          <p:cNvPr id="90" name="Google Shape;90;p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Es gibt viele Barrieren in der Stadt.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Zum Beispiel: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Treppen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Stufen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Enge Türen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Dreh-Kreuze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Müll auf dem Geh-Weg </a:t>
            </a:r>
            <a:endParaRPr/>
          </a:p>
        </p:txBody>
      </p:sp>
      <p:pic>
        <p:nvPicPr>
          <p:cNvPr descr="Ein Bild, das Kleidung, Rad, Cartoon enthält.&#10;&#10;KI-generierte Inhalte können fehlerhaft sein." id="91" name="Google Shape;91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02670" y="2443575"/>
            <a:ext cx="4163293" cy="256662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chwarz, Dunkelheit enthält.&#10;&#10;KI-generierte Inhalte können fehlerhaft sein." id="92" name="Google Shape;92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34123" y="2433501"/>
            <a:ext cx="1331750" cy="12933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creenshot, Rechteck, Grafikdesign, Quadrat enthält.&#10;&#10;KI-generierte Inhalte können fehlerhaft sein." id="93" name="Google Shape;93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899564" y="370955"/>
            <a:ext cx="1877315" cy="186088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Design enthält.&#10;&#10;KI-generierte Inhalte können fehlerhaft sein." id="94" name="Google Shape;94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56007" y="1079364"/>
            <a:ext cx="870963" cy="1152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Mehr Beispiele für Barrieren</a:t>
            </a:r>
            <a:endParaRPr/>
          </a:p>
        </p:txBody>
      </p:sp>
      <p:sp>
        <p:nvSpPr>
          <p:cNvPr id="100" name="Google Shape;100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Hinweise für die Augen fehlen 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Hinweise für die Ohren fehlen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Sitz-Plätze fehlen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Schlechtes Licht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Schwere Sprache</a:t>
            </a:r>
            <a:endParaRPr/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descr="Ein Bild, das Schwarz, Dunkelheit enthält.&#10;&#10;KI-generierte Inhalte können fehlerhaft sein." id="101" name="Google Shape;101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91458" y="2529592"/>
            <a:ext cx="2216727" cy="84035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Grafiken, Symbol, Silhouette enthält.&#10;&#10;KI-generierte Inhalte können fehlerhaft sein." id="102" name="Google Shape;102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60744" y="2394842"/>
            <a:ext cx="738698" cy="7386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Grafiken, Symbol, Kreis, Screenshot enthält.&#10;&#10;KI-generierte Inhalte können fehlerhaft sein." id="103" name="Google Shape;103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05612" y="1414980"/>
            <a:ext cx="1650688" cy="75604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Grafiken, Clipart, Grafikdesign, Symbol enthält.&#10;&#10;KI-generierte Inhalte können fehlerhaft sein." id="104" name="Google Shape;104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180736" y="1203411"/>
            <a:ext cx="950313" cy="103467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Dreieck, Design enthält.&#10;&#10;KI-generierte Inhalte können fehlerhaft sein." id="105" name="Google Shape;105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507379" y="2478494"/>
            <a:ext cx="965149" cy="8914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Mobiliar, Stuhl, Design enthält.&#10;&#10;KI-generierte Inhalte können fehlerhaft sein." id="106" name="Google Shape;106;p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279778" y="2457293"/>
            <a:ext cx="738698" cy="9436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Barrieren sind schlecht für alle Menschen</a:t>
            </a:r>
            <a:endParaRPr/>
          </a:p>
        </p:txBody>
      </p:sp>
      <p:sp>
        <p:nvSpPr>
          <p:cNvPr id="112" name="Google Shape;112;p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Wenn es Barrieren gibt: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Dann sind viele Menschen ausgeschlossen. 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Damit alle Menschen zusammenleben können: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Man muss Barrieren wegmachen.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Dann können </a:t>
            </a:r>
            <a:r>
              <a:rPr b="1" lang="de-DE">
                <a:solidFill>
                  <a:schemeClr val="dk1"/>
                </a:solidFill>
              </a:rPr>
              <a:t>alle</a:t>
            </a:r>
            <a:r>
              <a:rPr lang="de-DE">
                <a:solidFill>
                  <a:schemeClr val="dk1"/>
                </a:solidFill>
              </a:rPr>
              <a:t> Menschen überall dabei sein.</a:t>
            </a:r>
            <a:endParaRPr/>
          </a:p>
        </p:txBody>
      </p:sp>
      <p:pic>
        <p:nvPicPr>
          <p:cNvPr descr="Ein Bild, das Kleidung, Cartoon, Darstellung enthält.&#10;&#10;Automatisch generierte Beschreibung" id="113" name="Google Shape;113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52024" y="555057"/>
            <a:ext cx="3280276" cy="40333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Das Game Openguessr</a:t>
            </a:r>
            <a:endParaRPr/>
          </a:p>
        </p:txBody>
      </p:sp>
      <p:sp>
        <p:nvSpPr>
          <p:cNvPr id="119" name="Google Shape;119;p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de-DE">
                <a:solidFill>
                  <a:schemeClr val="dk1"/>
                </a:solidFill>
              </a:rPr>
              <a:t>Openguessr</a:t>
            </a:r>
            <a:r>
              <a:rPr lang="de-DE">
                <a:solidFill>
                  <a:schemeClr val="dk1"/>
                </a:solidFill>
              </a:rPr>
              <a:t> heißt ein Game.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So spricht man den Namen aus: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de-DE">
                <a:solidFill>
                  <a:schemeClr val="dk1"/>
                </a:solidFill>
              </a:rPr>
              <a:t>Op-en-ges-ser</a:t>
            </a:r>
            <a:endParaRPr b="1"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Das Game kannst du im Internet spielen.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In dem Game siehst du verschiedene Orte.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Dann musst du raten: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Wo sind diese Orte? </a:t>
            </a:r>
            <a:endParaRPr/>
          </a:p>
        </p:txBody>
      </p:sp>
      <p:pic>
        <p:nvPicPr>
          <p:cNvPr descr="Ein Bild, das Text, Screenshot, Grafikdesign, Grafiken enthält.&#10;&#10;Automatisch generierte Beschreibung" id="120" name="Google Shape;12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71490" y="836083"/>
            <a:ext cx="2314222" cy="3471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11111"/>
              <a:buNone/>
            </a:pPr>
            <a:r>
              <a:rPr lang="de-D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Überlegt zusammen oder alleine: </a:t>
            </a:r>
            <a:endParaRPr/>
          </a:p>
        </p:txBody>
      </p:sp>
      <p:sp>
        <p:nvSpPr>
          <p:cNvPr id="126" name="Google Shape;126;p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de-D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Welche Barrieren gibt es in eurer Stadt?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de-D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Welche Barrieren gibt es auf eurem Schul-Weg? 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de-D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Welche Barrieren gibt es in Bus und Bahn?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de-D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Wie kann man diese Barrieren überwinden?</a:t>
            </a:r>
            <a:br>
              <a:rPr lang="de-D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</a:b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Ein Bild, das Zeichnung, Clipart, Kleidung, Menschliches Gesicht enthält.&#10;&#10;KI-generierte Inhalte können fehlerhaft sein." id="127" name="Google Shape;12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05676" y="2127250"/>
            <a:ext cx="2271575" cy="28205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Design enthält.&#10;&#10;KI-generierte Inhalte können fehlerhaft sein." id="128" name="Google Shape;128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44190" y="892940"/>
            <a:ext cx="634834" cy="84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cb9af60de5_0_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Anhang 1</a:t>
            </a:r>
            <a:endParaRPr/>
          </a:p>
        </p:txBody>
      </p:sp>
      <p:sp>
        <p:nvSpPr>
          <p:cNvPr id="134" name="Google Shape;134;g3cb9af60de5_0_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</a:rPr>
              <a:t>Die vorliegenden Materialien sind Teil der Methodenbox, die 2025 im Rahmen des Projekts </a:t>
            </a:r>
            <a:r>
              <a:rPr lang="de-DE" sz="1200" u="sng">
                <a:solidFill>
                  <a:srgbClr val="009EE3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„Schule mit Games gestalten – Demokratie und Teilhabe spielend fördern“</a:t>
            </a:r>
            <a:r>
              <a:rPr lang="de-DE" sz="1200">
                <a:solidFill>
                  <a:schemeClr val="dk1"/>
                </a:solidFill>
              </a:rPr>
              <a:t> entstand und Schulen in Nordrhein-Westfalen praxisnahe Unterstützung beim Einsatz digitaler Spiele im Unterricht zum Thema Inklusion bietet. Es handelt sich um die zertifizierten Übersetzungen der Materialien für Schülerinnen und Schüler in Leichte Sprache.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</a:rPr>
              <a:t>Die </a:t>
            </a:r>
            <a:r>
              <a:rPr b="1" lang="de-DE" sz="1200">
                <a:solidFill>
                  <a:schemeClr val="dk1"/>
                </a:solidFill>
              </a:rPr>
              <a:t>in diesem Dokument zum Zwecke der leichten Sprache verwendeten Bilddateien (Bilder Leichte Sprache)</a:t>
            </a:r>
            <a:r>
              <a:rPr lang="de-DE" sz="1200">
                <a:solidFill>
                  <a:schemeClr val="dk1"/>
                </a:solidFill>
              </a:rPr>
              <a:t> sind einschließlich aller ihrer Teile urheberrechtlich geschützt. Jede Verwertung, die nicht ausdrücklich vom Urheberrechtsgesetz zugelassen ist, bedarf der vorherigen Zustimmung des Assistenz Kollektiv Köln e.V.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</a:rPr>
              <a:t>Der einfache, zeitlich unbegrenzte Nutzungsumfang der Illustrationen ist räumlich und inhaltlich auf dieses Dokument beschränkt. Eine Freistellung, Bearbeitung und/oder Umnutzung der Bilder in anderen Dateien ist unzulässig.</a:t>
            </a:r>
            <a:r>
              <a:rPr b="1" lang="de-DE" sz="1200">
                <a:solidFill>
                  <a:schemeClr val="dk1"/>
                </a:solidFill>
              </a:rPr>
              <a:t> Die Bilder dürfen grundsätzlich nicht verändert oder weiterveräußert werden.</a:t>
            </a:r>
            <a:r>
              <a:rPr lang="de-DE" sz="1200">
                <a:solidFill>
                  <a:schemeClr val="dk1"/>
                </a:solidFill>
              </a:rPr>
              <a:t> Bei Vorführung und Nutzung der Dokumente sind Sie verpflichtet den Illustrator als Urheber der Illustration auszuweisen und bei jeder Veröffentlichung oder Präsentation von Abbildungen den Copyright-Vermerk im Sinne des Welturheberrechtsabkommens anzubringen: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chemeClr val="dk1"/>
                </a:solidFill>
              </a:rPr>
              <a:t>© Assistenz Kollektiv Köln e.V., Illustrator Timo Frank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chemeClr val="dk1"/>
                </a:solidFill>
              </a:rPr>
              <a:t>No Text and Data Mining</a:t>
            </a:r>
            <a:r>
              <a:rPr lang="de-DE" sz="1200">
                <a:solidFill>
                  <a:schemeClr val="dk1"/>
                </a:solidFill>
              </a:rPr>
              <a:t> – Nutzungsvorbehalt gemäß § 44b (3) Urheberrechtsgesetz: Vervielfältigungen für die automatisierte Analyse der Illustrationen von Timo Frank (Bilddateien Leichte Sprache) zur Informationsgewinnung durch KI-Anwendungen (Text and Data Mining) sind unzulässig.</a:t>
            </a:r>
            <a:endParaRPr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