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71" r:id="rId3"/>
  </p:sldMasterIdLst>
  <p:notesMasterIdLst>
    <p:notesMasterId r:id="rId11"/>
  </p:notesMasterIdLst>
  <p:handoutMasterIdLst>
    <p:handoutMasterId r:id="rId12"/>
  </p:handoutMasterIdLst>
  <p:sldIdLst>
    <p:sldId id="257" r:id="rId4"/>
    <p:sldId id="264" r:id="rId5"/>
    <p:sldId id="265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3AD42B-5D53-5ECA-AB4E-6E5589A17660}" name="Christian Huberts" initials="CH" userId="S::huberts@stiftung-digitale-spielekultur.de::27808154-ba9e-4ffa-b097-6fa3591e943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F9CA1E-FB11-480B-AC88-1E4C7A676AF4}" v="3" dt="2026-01-29T12:15:10.3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1"/>
    <p:restoredTop sz="94589"/>
  </p:normalViewPr>
  <p:slideViewPr>
    <p:cSldViewPr snapToGrid="0" showGuides="1">
      <p:cViewPr varScale="1">
        <p:scale>
          <a:sx n="104" d="100"/>
          <a:sy n="104" d="100"/>
        </p:scale>
        <p:origin x="4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8" d="100"/>
          <a:sy n="118" d="100"/>
        </p:scale>
        <p:origin x="516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2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23" Type="http://schemas.openxmlformats.org/officeDocument/2006/relationships/customXml" Target="../customXml/item4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stbenutzer" userId="S::urn:spo:tenantanon#c24c446f-911e-4768-a12f-94536720971f::" providerId="AD" clId="Web-{6A05C45D-3595-AB21-D18A-D3BF9F08E71F}"/>
    <pc:docChg chg="addSld delSld modSld">
      <pc:chgData name="Gastbenutzer" userId="S::urn:spo:tenantanon#c24c446f-911e-4768-a12f-94536720971f::" providerId="AD" clId="Web-{6A05C45D-3595-AB21-D18A-D3BF9F08E71F}" dt="2026-01-30T10:07:22.934" v="141" actId="1076"/>
      <pc:docMkLst>
        <pc:docMk/>
      </pc:docMkLst>
      <pc:sldChg chg="addSp delSp modSp">
        <pc:chgData name="Gastbenutzer" userId="S::urn:spo:tenantanon#c24c446f-911e-4768-a12f-94536720971f::" providerId="AD" clId="Web-{6A05C45D-3595-AB21-D18A-D3BF9F08E71F}" dt="2026-01-30T10:07:22.934" v="141" actId="1076"/>
        <pc:sldMkLst>
          <pc:docMk/>
          <pc:sldMk cId="530674670" sldId="265"/>
        </pc:sldMkLst>
        <pc:spChg chg="mod">
          <ac:chgData name="Gastbenutzer" userId="S::urn:spo:tenantanon#c24c446f-911e-4768-a12f-94536720971f::" providerId="AD" clId="Web-{6A05C45D-3595-AB21-D18A-D3BF9F08E71F}" dt="2026-01-30T09:50:55.434" v="89" actId="14100"/>
          <ac:spMkLst>
            <pc:docMk/>
            <pc:sldMk cId="530674670" sldId="265"/>
            <ac:spMk id="2" creationId="{9F13B844-BE38-943D-5E16-162EC28FFEA0}"/>
          </ac:spMkLst>
        </pc:spChg>
        <pc:spChg chg="mod">
          <ac:chgData name="Gastbenutzer" userId="S::urn:spo:tenantanon#c24c446f-911e-4768-a12f-94536720971f::" providerId="AD" clId="Web-{6A05C45D-3595-AB21-D18A-D3BF9F08E71F}" dt="2026-01-30T09:47:33.238" v="61" actId="20577"/>
          <ac:spMkLst>
            <pc:docMk/>
            <pc:sldMk cId="530674670" sldId="265"/>
            <ac:spMk id="17" creationId="{60355A56-CC6A-5DD7-2572-D5DAA0405192}"/>
          </ac:spMkLst>
        </pc:spChg>
        <pc:picChg chg="add mod">
          <ac:chgData name="Gastbenutzer" userId="S::urn:spo:tenantanon#c24c446f-911e-4768-a12f-94536720971f::" providerId="AD" clId="Web-{6A05C45D-3595-AB21-D18A-D3BF9F08E71F}" dt="2026-01-30T10:07:22.934" v="141" actId="1076"/>
          <ac:picMkLst>
            <pc:docMk/>
            <pc:sldMk cId="530674670" sldId="265"/>
            <ac:picMk id="11" creationId="{028282E1-7AE3-2F74-DA03-567B615C6072}"/>
          </ac:picMkLst>
        </pc:picChg>
        <pc:picChg chg="add mod">
          <ac:chgData name="Gastbenutzer" userId="S::urn:spo:tenantanon#c24c446f-911e-4768-a12f-94536720971f::" providerId="AD" clId="Web-{6A05C45D-3595-AB21-D18A-D3BF9F08E71F}" dt="2026-01-30T10:07:18.949" v="140" actId="1076"/>
          <ac:picMkLst>
            <pc:docMk/>
            <pc:sldMk cId="530674670" sldId="265"/>
            <ac:picMk id="13" creationId="{E83EC154-A221-F5B4-78D3-474C1A948126}"/>
          </ac:picMkLst>
        </pc:picChg>
      </pc:sldChg>
      <pc:sldChg chg="modSp modCm">
        <pc:chgData name="Gastbenutzer" userId="S::urn:spo:tenantanon#c24c446f-911e-4768-a12f-94536720971f::" providerId="AD" clId="Web-{6A05C45D-3595-AB21-D18A-D3BF9F08E71F}" dt="2026-01-30T10:06:55.198" v="134" actId="20577"/>
        <pc:sldMkLst>
          <pc:docMk/>
          <pc:sldMk cId="1044766481" sldId="267"/>
        </pc:sldMkLst>
        <pc:spChg chg="mod">
          <ac:chgData name="Gastbenutzer" userId="S::urn:spo:tenantanon#c24c446f-911e-4768-a12f-94536720971f::" providerId="AD" clId="Web-{6A05C45D-3595-AB21-D18A-D3BF9F08E71F}" dt="2026-01-30T10:06:55.198" v="134" actId="20577"/>
          <ac:spMkLst>
            <pc:docMk/>
            <pc:sldMk cId="1044766481" sldId="267"/>
            <ac:spMk id="7" creationId="{95C3BA40-9E75-4E77-F8EA-0E27A720440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astbenutzer" userId="S::urn:spo:tenantanon#c24c446f-911e-4768-a12f-94536720971f::" providerId="AD" clId="Web-{6A05C45D-3595-AB21-D18A-D3BF9F08E71F}" dt="2026-01-30T10:06:54.870" v="133" actId="20577"/>
              <pc2:cmMkLst xmlns:pc2="http://schemas.microsoft.com/office/powerpoint/2019/9/main/command">
                <pc:docMk/>
                <pc:sldMk cId="1044766481" sldId="267"/>
                <pc2:cmMk id="{90915CDC-F058-490B-96F6-066B1DAD8601}"/>
              </pc2:cmMkLst>
            </pc226:cmChg>
          </p:ext>
        </pc:extLst>
      </pc:sldChg>
      <pc:sldChg chg="modSp modCm">
        <pc:chgData name="Gastbenutzer" userId="S::urn:spo:tenantanon#c24c446f-911e-4768-a12f-94536720971f::" providerId="AD" clId="Web-{6A05C45D-3595-AB21-D18A-D3BF9F08E71F}" dt="2026-01-30T10:07:06.902" v="138" actId="20577"/>
        <pc:sldMkLst>
          <pc:docMk/>
          <pc:sldMk cId="2199695080" sldId="268"/>
        </pc:sldMkLst>
        <pc:spChg chg="mod">
          <ac:chgData name="Gastbenutzer" userId="S::urn:spo:tenantanon#c24c446f-911e-4768-a12f-94536720971f::" providerId="AD" clId="Web-{6A05C45D-3595-AB21-D18A-D3BF9F08E71F}" dt="2026-01-30T10:07:06.902" v="138" actId="20577"/>
          <ac:spMkLst>
            <pc:docMk/>
            <pc:sldMk cId="2199695080" sldId="268"/>
            <ac:spMk id="9" creationId="{DFDD9022-2FEA-8578-77C9-CC795652C47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astbenutzer" userId="S::urn:spo:tenantanon#c24c446f-911e-4768-a12f-94536720971f::" providerId="AD" clId="Web-{6A05C45D-3595-AB21-D18A-D3BF9F08E71F}" dt="2026-01-30T10:07:05.074" v="136" actId="20577"/>
              <pc2:cmMkLst xmlns:pc2="http://schemas.microsoft.com/office/powerpoint/2019/9/main/command">
                <pc:docMk/>
                <pc:sldMk cId="2199695080" sldId="268"/>
                <pc2:cmMk id="{74998BE0-1F0E-4A0A-BB8C-349639E855EF}"/>
              </pc2:cmMkLst>
            </pc226:cmChg>
          </p:ext>
        </pc:extLst>
      </pc:sldChg>
    </pc:docChg>
  </pc:docChgLst>
  <pc:docChgLst>
    <pc:chgData name="Christian Huberts" userId="27808154-ba9e-4ffa-b097-6fa3591e9430" providerId="ADAL" clId="{B00DEC17-6F86-4DDC-9BF1-EFDEE6B786D9}"/>
    <pc:docChg chg="custSel modSld">
      <pc:chgData name="Christian Huberts" userId="27808154-ba9e-4ffa-b097-6fa3591e9430" providerId="ADAL" clId="{B00DEC17-6F86-4DDC-9BF1-EFDEE6B786D9}" dt="2026-02-02T10:23:56.525" v="103" actId="20577"/>
      <pc:docMkLst>
        <pc:docMk/>
      </pc:docMkLst>
      <pc:sldChg chg="modSp mod">
        <pc:chgData name="Christian Huberts" userId="27808154-ba9e-4ffa-b097-6fa3591e9430" providerId="ADAL" clId="{B00DEC17-6F86-4DDC-9BF1-EFDEE6B786D9}" dt="2026-01-29T12:13:36.368" v="47" actId="20577"/>
        <pc:sldMkLst>
          <pc:docMk/>
          <pc:sldMk cId="3875971588" sldId="264"/>
        </pc:sldMkLst>
        <pc:spChg chg="mod">
          <ac:chgData name="Christian Huberts" userId="27808154-ba9e-4ffa-b097-6fa3591e9430" providerId="ADAL" clId="{B00DEC17-6F86-4DDC-9BF1-EFDEE6B786D9}" dt="2026-01-29T12:11:58.504" v="1" actId="20577"/>
          <ac:spMkLst>
            <pc:docMk/>
            <pc:sldMk cId="3875971588" sldId="264"/>
            <ac:spMk id="3" creationId="{68E7281A-449B-EEDD-58BC-694BD1FE5DE4}"/>
          </ac:spMkLst>
        </pc:spChg>
        <pc:spChg chg="mod">
          <ac:chgData name="Christian Huberts" userId="27808154-ba9e-4ffa-b097-6fa3591e9430" providerId="ADAL" clId="{B00DEC17-6F86-4DDC-9BF1-EFDEE6B786D9}" dt="2026-01-29T12:13:36.368" v="47" actId="20577"/>
          <ac:spMkLst>
            <pc:docMk/>
            <pc:sldMk cId="3875971588" sldId="264"/>
            <ac:spMk id="6" creationId="{22550894-77DD-2361-668F-647383C32973}"/>
          </ac:spMkLst>
        </pc:spChg>
      </pc:sldChg>
      <pc:sldChg chg="modSp mod">
        <pc:chgData name="Christian Huberts" userId="27808154-ba9e-4ffa-b097-6fa3591e9430" providerId="ADAL" clId="{B00DEC17-6F86-4DDC-9BF1-EFDEE6B786D9}" dt="2026-01-29T12:15:43.988" v="71" actId="20577"/>
        <pc:sldMkLst>
          <pc:docMk/>
          <pc:sldMk cId="530674670" sldId="265"/>
        </pc:sldMkLst>
        <pc:spChg chg="mod">
          <ac:chgData name="Christian Huberts" userId="27808154-ba9e-4ffa-b097-6fa3591e9430" providerId="ADAL" clId="{B00DEC17-6F86-4DDC-9BF1-EFDEE6B786D9}" dt="2026-01-29T12:15:43.988" v="71" actId="20577"/>
          <ac:spMkLst>
            <pc:docMk/>
            <pc:sldMk cId="530674670" sldId="265"/>
            <ac:spMk id="17" creationId="{60355A56-CC6A-5DD7-2572-D5DAA0405192}"/>
          </ac:spMkLst>
        </pc:spChg>
      </pc:sldChg>
      <pc:sldChg chg="modSp mod">
        <pc:chgData name="Christian Huberts" userId="27808154-ba9e-4ffa-b097-6fa3591e9430" providerId="ADAL" clId="{B00DEC17-6F86-4DDC-9BF1-EFDEE6B786D9}" dt="2026-02-02T10:21:51.193" v="86" actId="14100"/>
        <pc:sldMkLst>
          <pc:docMk/>
          <pc:sldMk cId="1044766481" sldId="267"/>
        </pc:sldMkLst>
        <pc:spChg chg="mod">
          <ac:chgData name="Christian Huberts" userId="27808154-ba9e-4ffa-b097-6fa3591e9430" providerId="ADAL" clId="{B00DEC17-6F86-4DDC-9BF1-EFDEE6B786D9}" dt="2026-01-29T12:17:20.347" v="74" actId="20577"/>
          <ac:spMkLst>
            <pc:docMk/>
            <pc:sldMk cId="1044766481" sldId="267"/>
            <ac:spMk id="2" creationId="{181427A8-3AF6-91EE-F58D-9F12154F32E0}"/>
          </ac:spMkLst>
        </pc:spChg>
        <pc:spChg chg="mod">
          <ac:chgData name="Christian Huberts" userId="27808154-ba9e-4ffa-b097-6fa3591e9430" providerId="ADAL" clId="{B00DEC17-6F86-4DDC-9BF1-EFDEE6B786D9}" dt="2026-02-02T10:21:51.193" v="86" actId="14100"/>
          <ac:spMkLst>
            <pc:docMk/>
            <pc:sldMk cId="1044766481" sldId="267"/>
            <ac:spMk id="7" creationId="{95C3BA40-9E75-4E77-F8EA-0E27A720440E}"/>
          </ac:spMkLst>
        </pc:spChg>
      </pc:sldChg>
      <pc:sldChg chg="modSp mod">
        <pc:chgData name="Christian Huberts" userId="27808154-ba9e-4ffa-b097-6fa3591e9430" providerId="ADAL" clId="{B00DEC17-6F86-4DDC-9BF1-EFDEE6B786D9}" dt="2026-02-02T10:23:56.525" v="103" actId="20577"/>
        <pc:sldMkLst>
          <pc:docMk/>
          <pc:sldMk cId="2199695080" sldId="268"/>
        </pc:sldMkLst>
        <pc:spChg chg="mod">
          <ac:chgData name="Christian Huberts" userId="27808154-ba9e-4ffa-b097-6fa3591e9430" providerId="ADAL" clId="{B00DEC17-6F86-4DDC-9BF1-EFDEE6B786D9}" dt="2026-02-02T10:23:56.525" v="103" actId="20577"/>
          <ac:spMkLst>
            <pc:docMk/>
            <pc:sldMk cId="2199695080" sldId="268"/>
            <ac:spMk id="9" creationId="{DFDD9022-2FEA-8578-77C9-CC795652C47F}"/>
          </ac:spMkLst>
        </pc:spChg>
      </pc:sldChg>
      <pc:sldChg chg="modSp mod">
        <pc:chgData name="Christian Huberts" userId="27808154-ba9e-4ffa-b097-6fa3591e9430" providerId="ADAL" clId="{B00DEC17-6F86-4DDC-9BF1-EFDEE6B786D9}" dt="2026-01-29T12:21:39.689" v="75" actId="20577"/>
        <pc:sldMkLst>
          <pc:docMk/>
          <pc:sldMk cId="3610936503" sldId="269"/>
        </pc:sldMkLst>
        <pc:spChg chg="mod">
          <ac:chgData name="Christian Huberts" userId="27808154-ba9e-4ffa-b097-6fa3591e9430" providerId="ADAL" clId="{B00DEC17-6F86-4DDC-9BF1-EFDEE6B786D9}" dt="2026-01-29T12:21:39.689" v="75" actId="20577"/>
          <ac:spMkLst>
            <pc:docMk/>
            <pc:sldMk cId="3610936503" sldId="269"/>
            <ac:spMk id="7" creationId="{3A43645C-F65B-5DD3-FA2A-8E54FBEE8177}"/>
          </ac:spMkLst>
        </pc:spChg>
      </pc:sldChg>
      <pc:sldChg chg="modSp mod">
        <pc:chgData name="Christian Huberts" userId="27808154-ba9e-4ffa-b097-6fa3591e9430" providerId="ADAL" clId="{B00DEC17-6F86-4DDC-9BF1-EFDEE6B786D9}" dt="2026-01-29T12:22:10.832" v="82" actId="20577"/>
        <pc:sldMkLst>
          <pc:docMk/>
          <pc:sldMk cId="2143903225" sldId="270"/>
        </pc:sldMkLst>
        <pc:spChg chg="mod">
          <ac:chgData name="Christian Huberts" userId="27808154-ba9e-4ffa-b097-6fa3591e9430" providerId="ADAL" clId="{B00DEC17-6F86-4DDC-9BF1-EFDEE6B786D9}" dt="2026-01-29T12:22:10.832" v="82" actId="20577"/>
          <ac:spMkLst>
            <pc:docMk/>
            <pc:sldMk cId="2143903225" sldId="270"/>
            <ac:spMk id="12" creationId="{63C91305-AA33-B265-A623-11558AF879D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F45B87F-86BE-DE79-A7F0-FBC7BE3BA6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C02395-77F9-9329-3A48-5537483AF5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7296C-DDCE-4841-9D90-5021BE003FC6}" type="datetimeFigureOut">
              <a:rPr lang="de-DE" smtClean="0"/>
              <a:t>02.02.2026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CAABB6-9A33-120C-07E8-731773455D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8F670B-2A9E-2E0C-7EDA-FDCC8A07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B2A19-3E59-8148-834D-C04F284D3E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70535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B3A84-DFEE-634A-B6E6-601C34272543}" type="datetimeFigureOut">
              <a:rPr lang="de-DE" smtClean="0"/>
              <a:t>02.02.2026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7B0A-5869-554B-BD88-A2E80E256F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850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344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17B0A-5869-554B-BD88-A2E80E256F3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52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0 Inklusion und Ga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429787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00 Einführung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72375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1728000"/>
            <a:ext cx="5316064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6112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9525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47688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ten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59525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EE4CE1-C023-0F67-4059-5BF9320D2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D25EF84-7E33-FE5E-9122-DF61352F99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99" y="1728000"/>
            <a:ext cx="5316538" cy="2159383"/>
          </a:xfrm>
          <a:solidFill>
            <a:schemeClr val="accent6"/>
          </a:solidFill>
        </p:spPr>
        <p:txBody>
          <a:bodyPr vert="horz" wrap="square" lIns="216000" tIns="216000" rIns="216000" bIns="216000" rtlCol="0">
            <a:spAutoFit/>
          </a:bodyPr>
          <a:lstStyle>
            <a:lvl1pPr>
              <a:buClr>
                <a:schemeClr val="bg1"/>
              </a:buClr>
              <a:defRPr lang="de-DE" sz="1600" b="1" smtClean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de-DE" sz="1400" smtClean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de-DE" sz="1100" smtClean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de-DE" sz="1000">
                <a:solidFill>
                  <a:schemeClr val="bg1"/>
                </a:solidFill>
              </a:defRPr>
            </a:lvl5pPr>
          </a:lstStyle>
          <a:p>
            <a:pPr marL="0" lvl="0" indent="0" defTabSz="914400">
              <a:buNone/>
            </a:pPr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56538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8"/>
            <a:ext cx="5292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9999" y="2224038"/>
            <a:ext cx="531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5292000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9999" y="1674212"/>
            <a:ext cx="5316064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7C0A4B03-B94F-9A32-7587-E9DDC1B9E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7403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8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3348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1728000"/>
            <a:ext cx="3348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82FC055-72AB-708D-BC77-B37A091B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6623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55CAC3C-D869-8A51-02DC-12F3F9270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34030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B4F64B-213F-F31E-8568-D8790DD7C6B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F4B89CA5-3F83-FEBC-919C-5386D1BC3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2224037"/>
            <a:ext cx="3348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37C2741E-DA10-3AB4-AC64-D4C9BF0F1B7D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224037"/>
            <a:ext cx="3348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4DCC55FE-5880-5D11-8DEE-6E728291D4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4212"/>
            <a:ext cx="3347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DA164AB-886A-B39C-EB7D-F3806787B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7966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EBCC34B8-2124-140B-62A8-8BD58D06BF3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1728000"/>
            <a:ext cx="2376000" cy="41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B79E30A-4097-8A7B-5B60-D4CE76A6C3EC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1728000"/>
            <a:ext cx="2376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9A1E4B0-1001-DB23-53D2-9E2499592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862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05933928-4493-9D74-BF16-EC135FD1CB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96F3D4C-C9A1-2A8A-9F1E-917DEB29EB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E1C09586-9530-3F5A-E9D0-1141AF4DB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58000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722CF1E3-F594-2F3F-62B0-924A57FB372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376001" y="2224037"/>
            <a:ext cx="2376000" cy="3652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A77B4586-FADA-153F-510C-0598BEBAB579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9294002" y="2224037"/>
            <a:ext cx="2376000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6D71CE4D-76F8-A629-B636-DD361730CB79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458001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52BB482-65A8-4ECA-C39C-24F079D84290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376002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1339239A-D547-97D0-B0A8-E006277D2415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290765" y="1674212"/>
            <a:ext cx="2375999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346048-0E03-80F2-FB79-4F821195F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19611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34030" y="1728000"/>
            <a:ext cx="7246977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9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008EE2D-2E6E-C36E-DDE0-7D3291FE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0050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998" y="1728000"/>
            <a:ext cx="7242031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8062" y="1727400"/>
            <a:ext cx="3348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1E7C95F-E817-620F-D9B2-F06E473C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3043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1 Barriere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C537E7C-9C3C-81DF-5F4E-A94D8C6E64E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05E5957-2A9D-20F7-2A99-909C9FB17458}"/>
              </a:ext>
            </a:extLst>
          </p:cNvPr>
          <p:cNvSpPr txBox="1"/>
          <p:nvPr userDrawn="1"/>
        </p:nvSpPr>
        <p:spPr>
          <a:xfrm>
            <a:off x="515938" y="2124000"/>
            <a:ext cx="2522761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01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Barrieretest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3946A4-B2AD-0D00-D6C9-6FBF0BCF270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2954431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1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9FF009-6901-4A93-E990-657DD43B0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999" y="1728000"/>
            <a:ext cx="5292000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7E768D-7780-7942-8807-318B43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BF0DAAD1-9A45-9B72-0808-A8F1A3728A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0000" y="1727400"/>
            <a:ext cx="5832000" cy="4140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14CEED1-8CA3-F298-7D32-027CEB9B6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75929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Anschnitt 02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7631A1C-4CD5-CA4D-23B3-02B945B7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728000"/>
            <a:ext cx="8335538" cy="41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08DAD8-2EF9-ACC9-8075-61E9FE11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F1253E7-7E7B-50BF-CD36-F597196465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3000" y="0"/>
            <a:ext cx="273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C42E69-8A44-8B32-B6B8-80CE186DE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8335538" cy="90049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509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F3145F9-2F56-F669-F54C-C2DB5E4B41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DEB30039-53C1-9C30-C8A3-3C1F16532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9198" y="512763"/>
            <a:ext cx="5006865" cy="5795962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1271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31277-CC62-CE3B-4285-00474A0D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0DC22-AB25-7B3C-DC59-6C35D4AE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666AE4-4591-8910-A4EB-20637CD4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94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0E644C-AF37-B63F-82B2-D8D1A151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86E08-268F-A76E-5218-540353FB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69DC72-2BA4-1037-2EF4-696DC29D7C44}"/>
              </a:ext>
            </a:extLst>
          </p:cNvPr>
          <p:cNvSpPr/>
          <p:nvPr userDrawn="1"/>
        </p:nvSpPr>
        <p:spPr>
          <a:xfrm>
            <a:off x="0" y="0"/>
            <a:ext cx="12192000" cy="570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5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2 Makey Ma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A9AF3D8-BBA6-5267-CD60-D1A52DAA12D8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444C26-2FC2-2AAA-9691-D46B3AE3296B}"/>
              </a:ext>
            </a:extLst>
          </p:cNvPr>
          <p:cNvSpPr txBox="1"/>
          <p:nvPr userDrawn="1"/>
        </p:nvSpPr>
        <p:spPr>
          <a:xfrm>
            <a:off x="515938" y="2124000"/>
            <a:ext cx="276160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02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Makey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9A943B-C7C8-92F1-C7C0-4750AFA3BF4B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30300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3 Games für Augen und Oh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C811C55-DA88-5B4B-C0EC-9F5F16C99D4F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DD7ABBF-8FAE-F742-BA54-8A105860421B}"/>
              </a:ext>
            </a:extLst>
          </p:cNvPr>
          <p:cNvSpPr txBox="1"/>
          <p:nvPr userDrawn="1"/>
        </p:nvSpPr>
        <p:spPr>
          <a:xfrm>
            <a:off x="515938" y="2124000"/>
            <a:ext cx="4983178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03 Games für Augen und Ohren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928E1F-9F14-CF64-9832-5FA603CC428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3708609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4 Barrieren erkennen mit Opengues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41778D5-5CD8-93F6-6D04-D52C723A990D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AA6A733-55ED-7E75-F7D0-91C5AEC334D4}"/>
              </a:ext>
            </a:extLst>
          </p:cNvPr>
          <p:cNvSpPr txBox="1"/>
          <p:nvPr userDrawn="1"/>
        </p:nvSpPr>
        <p:spPr>
          <a:xfrm>
            <a:off x="515938" y="2124000"/>
            <a:ext cx="6042956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04 Barrieren erkennen mit </a:t>
            </a:r>
            <a:r>
              <a:rPr lang="de-DE" b="1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Openguessr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B188BB-DA17-0795-0A00-BEB6CFB792B2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73313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05 Games für a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74056829-76DC-3B80-77EF-BEB08FD526B1}"/>
              </a:ext>
            </a:extLst>
          </p:cNvPr>
          <p:cNvSpPr/>
          <p:nvPr userDrawn="1"/>
        </p:nvSpPr>
        <p:spPr>
          <a:xfrm>
            <a:off x="-1" y="0"/>
            <a:ext cx="8820000" cy="507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6C8B59-AD59-0A39-E165-33AFCB43B1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86B825-FC12-EC54-B67A-8FB53BBDB201}"/>
              </a:ext>
            </a:extLst>
          </p:cNvPr>
          <p:cNvSpPr/>
          <p:nvPr userDrawn="1"/>
        </p:nvSpPr>
        <p:spPr>
          <a:xfrm>
            <a:off x="-1" y="5076000"/>
            <a:ext cx="8820000" cy="178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5E73D308-D4FB-CDA1-B5FB-03E1EF45F4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360000" y="518655"/>
            <a:ext cx="1494000" cy="5546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2C3940-302D-5F3B-704B-48009E8B73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9747" y="5775743"/>
            <a:ext cx="2316316" cy="67846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714747E-8714-5E56-E12F-5F708950E5C0}"/>
              </a:ext>
            </a:extLst>
          </p:cNvPr>
          <p:cNvSpPr txBox="1"/>
          <p:nvPr userDrawn="1"/>
        </p:nvSpPr>
        <p:spPr>
          <a:xfrm>
            <a:off x="515938" y="2819914"/>
            <a:ext cx="2362461" cy="765933"/>
          </a:xfrm>
          <a:prstGeom prst="rect">
            <a:avLst/>
          </a:prstGeom>
          <a:solidFill>
            <a:schemeClr val="accent6"/>
          </a:solidFill>
        </p:spPr>
        <p:txBody>
          <a:bodyPr vert="horz" wrap="none" lIns="180000" tIns="180000" rIns="180000" bIns="180000" rtlCol="0" anchor="t">
            <a:spAutoFit/>
          </a:bodyPr>
          <a:lstStyle>
            <a:lvl1pPr indent="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2000"/>
            </a:lvl2pPr>
            <a:lvl3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</a:lvl3pPr>
            <a:lvl4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4pPr>
            <a:lvl5pPr indent="0" algn="ctr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de-DE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Methodenbox</a:t>
            </a:r>
            <a:endParaRPr lang="de-DE" dirty="0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EA3D03-155E-CEEA-FE5E-7224275A58CA}"/>
              </a:ext>
            </a:extLst>
          </p:cNvPr>
          <p:cNvSpPr txBox="1"/>
          <p:nvPr userDrawn="1"/>
        </p:nvSpPr>
        <p:spPr>
          <a:xfrm>
            <a:off x="515938" y="2124000"/>
            <a:ext cx="2912290" cy="695914"/>
          </a:xfrm>
          <a:prstGeom prst="rect">
            <a:avLst/>
          </a:prstGeom>
          <a:solidFill>
            <a:schemeClr val="tx2"/>
          </a:solidFill>
        </p:spPr>
        <p:txBody>
          <a:bodyPr vert="horz" wrap="none" lIns="180000" tIns="180000" rIns="180000" bIns="180000" rtlCol="0" anchor="b">
            <a:sp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400" b="1" i="0">
                <a:solidFill>
                  <a:srgbClr val="FFFFFF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05 Games für alle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40DAE1-53F8-0FD0-7D8B-A57F6F47A69F}"/>
              </a:ext>
            </a:extLst>
          </p:cNvPr>
          <p:cNvSpPr txBox="1"/>
          <p:nvPr userDrawn="1"/>
        </p:nvSpPr>
        <p:spPr>
          <a:xfrm>
            <a:off x="515938" y="5572571"/>
            <a:ext cx="7289016" cy="78075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108000" indent="-108000" defTabSz="108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600" b="0" i="0">
                <a:solidFill>
                  <a:srgbClr val="E3E3E3"/>
                </a:solidFill>
                <a:effectLst/>
                <a:latin typeface="Arial" panose="020B0604020202020204" pitchFamily="34" charset="0"/>
              </a:defRPr>
            </a:lvl1pPr>
            <a:lvl2pPr marL="216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2pPr>
            <a:lvl3pPr marL="324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600"/>
            </a:lvl3pPr>
            <a:lvl4pPr marL="432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200"/>
            </a:lvl4pPr>
            <a:lvl5pPr marL="540000" indent="-108000" defTabSz="1080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/>
              <a:defRPr sz="105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de-DE" dirty="0">
                <a:solidFill>
                  <a:schemeClr val="bg1"/>
                </a:solidFill>
              </a:rPr>
              <a:t>Schule mit Games gestalten NRW</a:t>
            </a:r>
          </a:p>
          <a:p>
            <a:pPr lvl="0"/>
            <a:r>
              <a:rPr lang="de-DE" dirty="0">
                <a:solidFill>
                  <a:schemeClr val="bg1"/>
                </a:solidFill>
              </a:rPr>
              <a:t>Demokratie und Teilhabe spielend fördern</a:t>
            </a:r>
          </a:p>
        </p:txBody>
      </p:sp>
    </p:spTree>
    <p:extLst>
      <p:ext uri="{BB962C8B-B14F-4D97-AF65-F5344CB8AC3E}">
        <p14:creationId xmlns:p14="http://schemas.microsoft.com/office/powerpoint/2010/main" val="150017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thodenbox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>
            <a:extLst>
              <a:ext uri="{FF2B5EF4-FFF2-40B4-BE49-F238E27FC236}">
                <a16:creationId xmlns:a16="http://schemas.microsoft.com/office/drawing/2014/main" id="{B07C6C1A-B8AA-B465-521F-5A213E3B8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999" y="540000"/>
            <a:ext cx="11136064" cy="5768725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Zwischenkapitel</a:t>
            </a:r>
          </a:p>
        </p:txBody>
      </p:sp>
    </p:spTree>
    <p:extLst>
      <p:ext uri="{BB962C8B-B14F-4D97-AF65-F5344CB8AC3E}">
        <p14:creationId xmlns:p14="http://schemas.microsoft.com/office/powerpoint/2010/main" val="233850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9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überschrift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EB693-6D03-F08B-70B0-359000A5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F3239-514C-8B1A-B4CB-70084B1C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2224037"/>
            <a:ext cx="11136064" cy="365288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ABBA4-F3B7-876B-C778-F56F5A25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Inklusion und Gaming | Methodenbox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61180-95D8-3F5C-C8A4-217AA6CC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/>
          <a:lstStyle/>
          <a:p>
            <a:fld id="{66DE1CD7-FF3F-E949-9BEB-BB883F2FC11F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401DB94-E8C9-A144-CE79-BCA30893FBA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39998" y="1674212"/>
            <a:ext cx="11136065" cy="38804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9805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745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3181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7451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8429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73A512-3108-CB5B-2487-B8F118F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11136064" cy="90049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312BC5-1549-1864-B2DA-5ECEFCF5B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999" y="1728000"/>
            <a:ext cx="11136064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5BB31F07-E9B3-BCFF-2E4E-BBAB8DB72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228000"/>
            <a:ext cx="2340000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 dirty="0"/>
              <a:t>Inklusion und Gaming | Methodenbox</a:t>
            </a:r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99A4A7A9-B301-79A5-47F8-77957AB3B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8060" y="6228000"/>
            <a:ext cx="578003" cy="36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E1CD7-FF3F-E949-9BEB-BB883F2FC11F}" type="slidenum">
              <a:rPr lang="de-DE" smtClean="0"/>
              <a:pPr/>
              <a:t>‹Nr.›</a:t>
            </a:fld>
            <a:endParaRPr lang="de-DE" b="1" dirty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586F16B5-9544-B3A9-D653-F34E8DBF7613}"/>
              </a:ext>
            </a:extLst>
          </p:cNvPr>
          <p:cNvSpPr txBox="1">
            <a:spLocks/>
          </p:cNvSpPr>
          <p:nvPr userDrawn="1"/>
        </p:nvSpPr>
        <p:spPr>
          <a:xfrm>
            <a:off x="3017195" y="6214748"/>
            <a:ext cx="6157611" cy="3795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marL="0" algn="l" defTabSz="914400" rtl="0" eaLnBrk="1" latinLnBrk="0" hangingPunct="1">
              <a:defRPr sz="800" b="1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Stiftung Digitale Spielekultur gGmbH | Fachstelle für Jugendmedienkultur NRW</a:t>
            </a:r>
            <a:b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800" b="0" kern="1200" dirty="0">
                <a:solidFill>
                  <a:schemeClr val="tx1">
                    <a:tint val="82000"/>
                  </a:schemeClr>
                </a:solidFill>
                <a:effectLst/>
                <a:latin typeface="+mn-lt"/>
                <a:ea typeface="+mn-ea"/>
                <a:cs typeface="+mn-cs"/>
              </a:rPr>
              <a:t>Zentrum für didaktische Computerspielforschung | Schule mit Games gestalten NRW</a:t>
            </a:r>
          </a:p>
        </p:txBody>
      </p:sp>
    </p:spTree>
    <p:extLst>
      <p:ext uri="{BB962C8B-B14F-4D97-AF65-F5344CB8AC3E}">
        <p14:creationId xmlns:p14="http://schemas.microsoft.com/office/powerpoint/2010/main" val="255524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50" r:id="rId2"/>
    <p:sldLayoutId id="2147483652" r:id="rId3"/>
    <p:sldLayoutId id="2147483692" r:id="rId4"/>
    <p:sldLayoutId id="2147483694" r:id="rId5"/>
    <p:sldLayoutId id="2147483660" r:id="rId6"/>
    <p:sldLayoutId id="2147483661" r:id="rId7"/>
    <p:sldLayoutId id="2147483689" r:id="rId8"/>
    <p:sldLayoutId id="2147483666" r:id="rId9"/>
    <p:sldLayoutId id="2147483690" r:id="rId10"/>
    <p:sldLayoutId id="2147483662" r:id="rId11"/>
    <p:sldLayoutId id="2147483663" r:id="rId12"/>
    <p:sldLayoutId id="2147483665" r:id="rId13"/>
    <p:sldLayoutId id="2147483664" r:id="rId14"/>
    <p:sldLayoutId id="2147483659" r:id="rId15"/>
    <p:sldLayoutId id="2147483654" r:id="rId16"/>
    <p:sldLayoutId id="214748365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44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44000" algn="l" defTabSz="1080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tabLst>
          <a:tab pos="108000" algn="l"/>
          <a:tab pos="216000" algn="l"/>
        </a:tabLst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55" userDrawn="1">
          <p15:clr>
            <a:srgbClr val="F26B43"/>
          </p15:clr>
        </p15:guide>
        <p15:guide id="5" orient="horz" pos="323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63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6AB9E-3759-76B8-6993-57A51E702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Inklusion?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E7281A-449B-EEDD-58BC-694BD1FE5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728000"/>
            <a:ext cx="6667625" cy="414000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„Inklusion bedeutet, dass jeder Mensch die Möglichkeit erhalten soll, sich </a:t>
            </a:r>
            <a:r>
              <a:rPr lang="de-DE" b="1" dirty="0"/>
              <a:t>umfassend und gleichberechtigt an der Gesellschaft zu beteiligen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/>
              <a:t>Die Teilhabe darf nicht von Faktoren wie </a:t>
            </a:r>
            <a:r>
              <a:rPr lang="de-DE" b="1" dirty="0"/>
              <a:t>individuellen Fähigkeiten, ethnischer Herkunft, Geschlecht</a:t>
            </a:r>
            <a:r>
              <a:rPr lang="de-DE" dirty="0"/>
              <a:t> oder </a:t>
            </a:r>
            <a:r>
              <a:rPr lang="de-DE" b="1" dirty="0"/>
              <a:t>Alter</a:t>
            </a:r>
            <a:r>
              <a:rPr lang="de-DE" dirty="0"/>
              <a:t> abhängen.</a:t>
            </a:r>
          </a:p>
          <a:p>
            <a:pPr marL="0" indent="0">
              <a:buNone/>
            </a:pPr>
            <a:r>
              <a:rPr lang="de-DE" dirty="0"/>
              <a:t>Vielfalt wird als normal vorausgesetzt. Daher müssen Strukturen geschaffen werden, durch die sich alle Menschen unabhängig von </a:t>
            </a:r>
            <a:r>
              <a:rPr lang="de-DE" b="1" dirty="0"/>
              <a:t>unterschiedlichen Voraussetzungen einbringen </a:t>
            </a:r>
            <a:r>
              <a:rPr lang="de-DE" dirty="0"/>
              <a:t>können.“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544294E-11F8-798E-0A7C-A458A103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Inklusion und Gaming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C64DA5-FF7B-9958-032F-7F9AD7B02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2</a:t>
            </a:fld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2550894-77DD-2361-668F-647383C32973}"/>
              </a:ext>
            </a:extLst>
          </p:cNvPr>
          <p:cNvSpPr txBox="1"/>
          <p:nvPr/>
        </p:nvSpPr>
        <p:spPr>
          <a:xfrm>
            <a:off x="539999" y="5614114"/>
            <a:ext cx="7011068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dirty="0">
                <a:solidFill>
                  <a:schemeClr val="bg1"/>
                </a:solidFill>
              </a:rPr>
              <a:t>Quelle: Antidiskriminierungsstelle des Bundes – 3. Was ist Inklusion? (https://www.antidiskriminierungsstelle.de/SharedDocs/faqs/DE/behinderung/03_was_ist_inklusion.html)</a:t>
            </a:r>
          </a:p>
        </p:txBody>
      </p:sp>
    </p:spTree>
    <p:extLst>
      <p:ext uri="{BB962C8B-B14F-4D97-AF65-F5344CB8AC3E}">
        <p14:creationId xmlns:p14="http://schemas.microsoft.com/office/powerpoint/2010/main" val="3875971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13B844-BE38-943D-5E16-162EC28FF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86213"/>
            <a:ext cx="3535603" cy="900492"/>
          </a:xfrm>
        </p:spPr>
        <p:txBody>
          <a:bodyPr/>
          <a:lstStyle/>
          <a:p>
            <a:r>
              <a:rPr lang="de-DE" dirty="0"/>
              <a:t>Was bedeutet Inklusion?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92A08DE-FCD0-C052-CBC7-B73D2F09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Inklusion und Gaming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4913BF-896C-6C3F-CF91-6A3D369CD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3</a:t>
            </a:fld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0355A56-CC6A-5DD7-2572-D5DAA0405192}"/>
              </a:ext>
            </a:extLst>
          </p:cNvPr>
          <p:cNvSpPr txBox="1"/>
          <p:nvPr/>
        </p:nvSpPr>
        <p:spPr>
          <a:xfrm>
            <a:off x="539999" y="5614114"/>
            <a:ext cx="7658681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dirty="0">
                <a:solidFill>
                  <a:schemeClr val="bg1"/>
                </a:solidFill>
              </a:rPr>
              <a:t>Schaubild: Robert </a:t>
            </a:r>
            <a:r>
              <a:rPr lang="de-DE" sz="700" dirty="0" err="1">
                <a:solidFill>
                  <a:schemeClr val="bg1"/>
                </a:solidFill>
              </a:rPr>
              <a:t>Aehnelt</a:t>
            </a:r>
            <a:r>
              <a:rPr lang="de-DE" sz="700" dirty="0">
                <a:solidFill>
                  <a:schemeClr val="bg1"/>
                </a:solidFill>
              </a:rPr>
              <a:t> -- Historische Schritte auf dem Weg zur Inklusion auf gesellschaftlicher Ebene (https://de.wikipedia.org/wiki/Datei:Schritte_zur_Inklusion.svg, CC BY-SA 3.0)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8282E1-7AE3-2F74-DA03-567B615C6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1922" y="0"/>
            <a:ext cx="3858847" cy="56270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3EC154-A221-F5B4-78D3-474C1A948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038" y="-4885"/>
            <a:ext cx="3849078" cy="56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7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81427A8-3AF6-91EE-F58D-9F12154F3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84063" y="1728000"/>
            <a:ext cx="5292000" cy="4140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Beispiel: </a:t>
            </a:r>
            <a:r>
              <a:rPr lang="de-DE" dirty="0"/>
              <a:t>Eine Person, die einen Rollstuhl benutzt, ist nicht behindert, weil sie eine Krankheit hat oder sich im Rollstuhl fortbewegt – im Gegenteil: Rollstühle bieten Menschen mit bestimmten motorischen Einschränkungen mehr Mobilität und Freiheit.</a:t>
            </a:r>
          </a:p>
          <a:p>
            <a:pPr marL="0" indent="0">
              <a:buNone/>
            </a:pPr>
            <a:r>
              <a:rPr lang="de-DE" dirty="0"/>
              <a:t>... jedenfalls bis diese Menschen auf eine Barriere stoßen. Wie zum Beispiel eine Treppe. Der Mensch im Rollstuhl ist also nicht behindert, sondern wird behindert.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9910A03-BAAA-D2E7-7228-618B06A25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B111BD-886E-A688-2C22-877D8DF76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4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180FF8C-98A1-D675-F450-C5157EC9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der Begriff Behinderung?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0444EDC-E9A2-2470-E6DA-DF8E050B4A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999" y="1728000"/>
            <a:ext cx="5316538" cy="2900996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Eine Behinderung liegt nicht primär an der Person selbst, sondern entsteht durch Umwelt-bedingungen, die überwiegend von Nicht-Behinderten gestaltet werden. </a:t>
            </a:r>
          </a:p>
          <a:p>
            <a:pPr marL="0" indent="0">
              <a:buNone/>
            </a:pPr>
            <a:r>
              <a:rPr lang="de-DE" dirty="0"/>
              <a:t>Diese Strukturen und Barrieren führen dazu, </a:t>
            </a:r>
            <a:br>
              <a:rPr lang="de-DE" dirty="0"/>
            </a:br>
            <a:r>
              <a:rPr lang="de-DE" dirty="0"/>
              <a:t>dass individuelle Eigenschaften oder Beeinträchtigungen in Konflikt mit der Umwelt geraten und Teilhabe erschwert wird.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5C3BA40-9E75-4E77-F8EA-0E27A720440E}"/>
              </a:ext>
            </a:extLst>
          </p:cNvPr>
          <p:cNvSpPr txBox="1"/>
          <p:nvPr/>
        </p:nvSpPr>
        <p:spPr>
          <a:xfrm>
            <a:off x="540000" y="5614114"/>
            <a:ext cx="9361382" cy="262811"/>
          </a:xfrm>
          <a:prstGeom prst="rect">
            <a:avLst/>
          </a:prstGeom>
          <a:solidFill>
            <a:schemeClr val="tx2"/>
          </a:solidFill>
        </p:spPr>
        <p:txBody>
          <a:bodyPr wrap="squar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dirty="0">
                <a:solidFill>
                  <a:schemeClr val="bg1"/>
                </a:solidFill>
              </a:rPr>
              <a:t>Quelle: UN-Behindertenrechtskonvention, </a:t>
            </a:r>
            <a:r>
              <a:rPr lang="de-DE" sz="700" dirty="0">
                <a:solidFill>
                  <a:schemeClr val="bg1"/>
                </a:solidFill>
                <a:ea typeface="+mn-lt"/>
                <a:cs typeface="+mn-lt"/>
              </a:rPr>
              <a:t>Artikel 9, Zugänglichkeit (https://www.behindertenbeauftragter.de/SharedDocs/Downloads/DE/AS/PublikationenErklaerungen/Broschuere_UNKonvention_KK.pdf?__blob=publicationFile&amp;v=27)</a:t>
            </a:r>
          </a:p>
        </p:txBody>
      </p:sp>
    </p:spTree>
    <p:extLst>
      <p:ext uri="{BB962C8B-B14F-4D97-AF65-F5344CB8AC3E}">
        <p14:creationId xmlns:p14="http://schemas.microsoft.com/office/powerpoint/2010/main" val="1044766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646A5FA4-9DE4-F005-4B03-832859A9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der Begriff Behinderung?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3CE890F-AB17-C36B-29A0-F9F6ADDB3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728000"/>
            <a:ext cx="8683514" cy="4140000"/>
          </a:xfrm>
        </p:spPr>
        <p:txBody>
          <a:bodyPr/>
          <a:lstStyle/>
          <a:p>
            <a:r>
              <a:rPr lang="de-DE" dirty="0"/>
              <a:t>Beeinträchtigungen prägen zwar den Alltag, der behindernde Faktor ist jedoch die Umgebung und die Umwelt, die nicht auf die unterschiedlichen Bedarfe von Menschen zugeschnitten sind.</a:t>
            </a:r>
          </a:p>
          <a:p>
            <a:r>
              <a:rPr lang="de-DE" dirty="0"/>
              <a:t>Psychische Barrieren in gesellschaftsrelevanten Räumen verhindern Begegnung und sorgen dafür, dass  Vorurteile, Stereotype, Beleidigungen oder Hassrede aufrechterhalten werden, was den Umgang mit Menschen und damit ihre Alltagserlebnisse beeinflusst.</a:t>
            </a:r>
          </a:p>
          <a:p>
            <a:r>
              <a:rPr lang="de-DE" dirty="0"/>
              <a:t>Die Vielfalt unter Menschen mit Behinderungen ist genauso groß wie unter allen anderen Menschen - sie haben unterschiedliche Fähigkeiten, Bedürfnisse, Interessen und Lebenswege. </a:t>
            </a:r>
          </a:p>
          <a:p>
            <a:r>
              <a:rPr lang="de-DE" dirty="0"/>
              <a:t>Es gibt auch unsichtbare Behinderungen, welche für Außenstehende nicht erkennbar sind, aber das Leben von Behinderung betroffener Personen stark beeinträchtigen können.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A1B02D8-8FC5-CF15-EACC-EAF38B811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11FAFA-DFEC-C4EC-B3AF-FF5853439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5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FDD9022-2FEA-8578-77C9-CC795652C47F}"/>
              </a:ext>
            </a:extLst>
          </p:cNvPr>
          <p:cNvSpPr txBox="1"/>
          <p:nvPr/>
        </p:nvSpPr>
        <p:spPr>
          <a:xfrm>
            <a:off x="539999" y="5614114"/>
            <a:ext cx="9639993" cy="262811"/>
          </a:xfrm>
          <a:prstGeom prst="rect">
            <a:avLst/>
          </a:prstGeom>
          <a:solidFill>
            <a:schemeClr val="tx2"/>
          </a:solidFill>
        </p:spPr>
        <p:txBody>
          <a:bodyPr wrap="none" lIns="72000" tIns="72000" rIns="72000" bIns="7200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de-DE" sz="700" dirty="0">
                <a:solidFill>
                  <a:schemeClr val="bg1"/>
                </a:solidFill>
              </a:rPr>
              <a:t>Quelle: Zinsmeister, J. (2023) Diskriminierung von Menschen mit Behinderungen. In: Scherr, A., Reinhardt, A.C., El-</a:t>
            </a:r>
            <a:r>
              <a:rPr lang="de-DE" sz="700" dirty="0" err="1">
                <a:solidFill>
                  <a:schemeClr val="bg1"/>
                </a:solidFill>
              </a:rPr>
              <a:t>Mafaalani</a:t>
            </a:r>
            <a:r>
              <a:rPr lang="de-DE" sz="700" dirty="0">
                <a:solidFill>
                  <a:schemeClr val="bg1"/>
                </a:solidFill>
              </a:rPr>
              <a:t>, A. (Hrsg.) Handbuch Diskriminierung. Springer VS, Wiesbaden (https://doi.org/10.1007/978-3-658-42800-6_32).</a:t>
            </a:r>
            <a:endParaRPr lang="de-DE" sz="70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9695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6F2521-EA08-988B-4DDC-5AE890FAC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Inklusion und Gaming | Methodenbox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669E18-4189-BA2B-4730-480FAC939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6</a:t>
            </a:fld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D983AC8-F42D-B2F9-CA29-68F894D6C963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39999" y="1674212"/>
            <a:ext cx="3425714" cy="1088866"/>
          </a:xfrm>
        </p:spPr>
        <p:txBody>
          <a:bodyPr/>
          <a:lstStyle/>
          <a:p>
            <a:r>
              <a:rPr lang="de-DE" dirty="0"/>
              <a:t>Kognitive Einschränkungen Lern- und Entwicklungsstörungen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83B1A5C-4845-FA3F-D31F-4B37B8CB3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78289" y="1674211"/>
            <a:ext cx="3347999" cy="1088865"/>
          </a:xfrm>
        </p:spPr>
        <p:txBody>
          <a:bodyPr anchor="b"/>
          <a:lstStyle/>
          <a:p>
            <a:r>
              <a:rPr lang="de-DE" dirty="0"/>
              <a:t>Motorische Beeinträchtigungen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D1B5B8DA-645E-B398-EB0D-D443BC276727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39998" y="2935114"/>
            <a:ext cx="3348000" cy="2941812"/>
          </a:xfrm>
        </p:spPr>
        <p:txBody>
          <a:bodyPr/>
          <a:lstStyle/>
          <a:p>
            <a:r>
              <a:rPr lang="de-DE" dirty="0"/>
              <a:t>Geistige Entwicklung</a:t>
            </a:r>
          </a:p>
          <a:p>
            <a:r>
              <a:rPr lang="de-DE" dirty="0"/>
              <a:t>Aufmerksamkeit und Konzentration</a:t>
            </a:r>
          </a:p>
          <a:p>
            <a:r>
              <a:rPr lang="de-DE" dirty="0"/>
              <a:t>Gedächtnis und Wahrnehmung</a:t>
            </a:r>
          </a:p>
          <a:p>
            <a:r>
              <a:rPr lang="de-DE" dirty="0"/>
              <a:t>Sprache und Orientierung</a:t>
            </a:r>
          </a:p>
          <a:p>
            <a:r>
              <a:rPr lang="de-DE" dirty="0"/>
              <a:t>Emotionale und soziale Entwicklung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745B43D-C01C-40E2-0E2C-619D92AA72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8289" y="2935114"/>
            <a:ext cx="3348000" cy="2941812"/>
          </a:xfrm>
        </p:spPr>
        <p:txBody>
          <a:bodyPr/>
          <a:lstStyle/>
          <a:p>
            <a:r>
              <a:rPr lang="de-DE" dirty="0"/>
              <a:t>Körperliche Entwicklung</a:t>
            </a:r>
          </a:p>
          <a:p>
            <a:r>
              <a:rPr lang="de-DE" dirty="0"/>
              <a:t>Bewegung und Kraft</a:t>
            </a:r>
          </a:p>
          <a:p>
            <a:r>
              <a:rPr lang="de-DE" dirty="0"/>
              <a:t>Grob- und Feinmotorik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5FFB4B8E-BC14-3E7E-EE40-E8462F85E1B9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063" y="2935114"/>
            <a:ext cx="3348000" cy="2941812"/>
          </a:xfrm>
        </p:spPr>
        <p:txBody>
          <a:bodyPr/>
          <a:lstStyle/>
          <a:p>
            <a:r>
              <a:rPr lang="de-DE" dirty="0"/>
              <a:t>Sehen (visuelle Reize)</a:t>
            </a:r>
          </a:p>
          <a:p>
            <a:r>
              <a:rPr lang="de-DE" dirty="0"/>
              <a:t>Hören und Kommunikation (akustische Reize)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D7BB57F3-7378-E280-AFC7-5C11BD2DFAA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27158" y="1674211"/>
            <a:ext cx="3347999" cy="1088865"/>
          </a:xfrm>
        </p:spPr>
        <p:txBody>
          <a:bodyPr anchor="b"/>
          <a:lstStyle/>
          <a:p>
            <a:r>
              <a:rPr lang="de-DE" dirty="0"/>
              <a:t>Sensorische Beeinträchtigungen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3A43645C-F65B-5DD3-FA2A-8E54FBEE8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Behinderungen sind vielfältig</a:t>
            </a:r>
          </a:p>
        </p:txBody>
      </p:sp>
    </p:spTree>
    <p:extLst>
      <p:ext uri="{BB962C8B-B14F-4D97-AF65-F5344CB8AC3E}">
        <p14:creationId xmlns:p14="http://schemas.microsoft.com/office/powerpoint/2010/main" val="3610936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96D5BB6-72D5-FC51-5CB8-A99B9BA85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Inklusion und Vielfalt wichtig sind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63C91305-AA33-B265-A623-11558AF87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728000"/>
            <a:ext cx="11136064" cy="4140000"/>
          </a:xfrm>
        </p:spPr>
        <p:txBody>
          <a:bodyPr/>
          <a:lstStyle/>
          <a:p>
            <a:r>
              <a:rPr lang="de-DE" dirty="0"/>
              <a:t>Alle Menschen sind einzigartig und individuell.</a:t>
            </a:r>
          </a:p>
          <a:p>
            <a:r>
              <a:rPr lang="de-DE" dirty="0"/>
              <a:t>Alle Menschen haben das Recht auf gesellschaftliche und mediale Teilhabe.</a:t>
            </a:r>
          </a:p>
          <a:p>
            <a:r>
              <a:rPr lang="de-DE" dirty="0"/>
              <a:t>Menschen mit Behinderung werden häufig unterrepräsentiert.</a:t>
            </a:r>
            <a:br>
              <a:rPr lang="de-DE" dirty="0"/>
            </a:br>
            <a:r>
              <a:rPr lang="de-DE" dirty="0"/>
              <a:t>Sichtbarkeit schafft jedoch Zugehörigkeit und Sichtbarmachung von Lebensrealitäten.</a:t>
            </a:r>
          </a:p>
          <a:p>
            <a:r>
              <a:rPr lang="de-DE" dirty="0"/>
              <a:t>Digitale Spiele prägen, wie wir die Welt sehen. Gute Repräsentation kann Vorurteile abbauen.</a:t>
            </a:r>
          </a:p>
          <a:p>
            <a:r>
              <a:rPr lang="de-DE" dirty="0"/>
              <a:t>Digitale Spiele ermöglichen Perspektivübernahmen und fördern dadurch Verständnis füreinander.</a:t>
            </a:r>
          </a:p>
          <a:p>
            <a:r>
              <a:rPr lang="de-DE" dirty="0"/>
              <a:t>Digitale Spiele schaffen einzigartige Erlebnisse, die in </a:t>
            </a:r>
            <a:r>
              <a:rPr lang="de-DE"/>
              <a:t>der Realität</a:t>
            </a:r>
            <a:br>
              <a:rPr lang="de-DE"/>
            </a:br>
            <a:r>
              <a:rPr lang="de-DE"/>
              <a:t>aus </a:t>
            </a:r>
            <a:r>
              <a:rPr lang="de-DE" dirty="0"/>
              <a:t>verschiedenen Gründen eventuell nicht möglich sind. </a:t>
            </a:r>
          </a:p>
          <a:p>
            <a:r>
              <a:rPr lang="de-DE" dirty="0"/>
              <a:t>Alle Menschen sollten die Möglichkeit haben, gemeinsam zu spielen und Spaß zu haben.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FB14A3D-F7E5-937E-8F40-9C005FD59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Inklusion und Gaming | Methodenbox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741FD17-DDB6-3A08-2FE2-EEC8C7D39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1CD7-FF3F-E949-9BEB-BB883F2FC11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903225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Zwischenkapitel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Inhalte">
  <a:themeElements>
    <a:clrScheme name="SDK RGB">
      <a:dk1>
        <a:srgbClr val="000000"/>
      </a:dk1>
      <a:lt1>
        <a:srgbClr val="FFFFFF"/>
      </a:lt1>
      <a:dk2>
        <a:srgbClr val="5F5B55"/>
      </a:dk2>
      <a:lt2>
        <a:srgbClr val="CDE7F8"/>
      </a:lt2>
      <a:accent1>
        <a:srgbClr val="E1F0F5"/>
      </a:accent1>
      <a:accent2>
        <a:srgbClr val="009EE3"/>
      </a:accent2>
      <a:accent3>
        <a:srgbClr val="867F79"/>
      </a:accent3>
      <a:accent4>
        <a:srgbClr val="B2B2B2"/>
      </a:accent4>
      <a:accent5>
        <a:srgbClr val="E3E3E3"/>
      </a:accent5>
      <a:accent6>
        <a:srgbClr val="009641"/>
      </a:accent6>
      <a:hlink>
        <a:srgbClr val="009EE3"/>
      </a:hlink>
      <a:folHlink>
        <a:srgbClr val="867F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>
        <a:spAutoFit/>
      </a:bodyPr>
      <a:lstStyle>
        <a:defPPr algn="l">
          <a:defRPr sz="16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519FD55B86A5B479F8BAF1FFCB86B90" ma:contentTypeVersion="15" ma:contentTypeDescription="Ein neues Dokument erstellen." ma:contentTypeScope="" ma:versionID="e1d8a88fb0913c71f04c882e24c5774f">
  <xsd:schema xmlns:xsd="http://www.w3.org/2001/XMLSchema" xmlns:xs="http://www.w3.org/2001/XMLSchema" xmlns:p="http://schemas.microsoft.com/office/2006/metadata/properties" xmlns:ns2="929eb060-2697-4bd0-9e37-07983e74b794" xmlns:ns3="4248999b-fc3c-49f5-bd29-e9b668809f46" targetNamespace="http://schemas.microsoft.com/office/2006/metadata/properties" ma:root="true" ma:fieldsID="f58889015fe47e597bc6bacc805d8d61" ns2:_="" ns3:_="">
    <xsd:import namespace="929eb060-2697-4bd0-9e37-07983e74b794"/>
    <xsd:import namespace="4248999b-fc3c-49f5-bd29-e9b668809f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eb060-2697-4bd0-9e37-07983e74b79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7b3e8bc-12db-46be-a341-b5bafef6bc53}" ma:internalName="TaxCatchAll" ma:showField="CatchAllData" ma:web="929eb060-2697-4bd0-9e37-07983e74b7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48999b-fc3c-49f5-bd29-e9b668809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c4c54f3e-9704-4ba4-bbbb-a2d956cda2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48999b-fc3c-49f5-bd29-e9b668809f46">
      <Terms xmlns="http://schemas.microsoft.com/office/infopath/2007/PartnerControls"/>
    </lcf76f155ced4ddcb4097134ff3c332f>
    <TaxCatchAll xmlns="929eb060-2697-4bd0-9e37-07983e74b794" xsi:nil="true"/>
    <_dlc_DocId xmlns="929eb060-2697-4bd0-9e37-07983e74b794">5RUT42TFMVU5-1569772645-2713</_dlc_DocId>
    <_dlc_DocIdUrl xmlns="929eb060-2697-4bd0-9e37-07983e74b794">
      <Url>https://stiftungspielekultur.sharepoint.com/sites/Projektarbeit/_layouts/15/DocIdRedir.aspx?ID=5RUT42TFMVU5-1569772645-2713</Url>
      <Description>5RUT42TFMVU5-1569772645-2713</Description>
    </_dlc_DocIdUrl>
  </documentManagement>
</p:properties>
</file>

<file path=customXml/itemProps1.xml><?xml version="1.0" encoding="utf-8"?>
<ds:datastoreItem xmlns:ds="http://schemas.openxmlformats.org/officeDocument/2006/customXml" ds:itemID="{A18CB283-D18C-40E3-B7B4-854F1B8E32D4}"/>
</file>

<file path=customXml/itemProps2.xml><?xml version="1.0" encoding="utf-8"?>
<ds:datastoreItem xmlns:ds="http://schemas.openxmlformats.org/officeDocument/2006/customXml" ds:itemID="{437D4A85-6CD6-4580-82C3-47A6BBD9C447}"/>
</file>

<file path=customXml/itemProps3.xml><?xml version="1.0" encoding="utf-8"?>
<ds:datastoreItem xmlns:ds="http://schemas.openxmlformats.org/officeDocument/2006/customXml" ds:itemID="{8B5E9F38-FE55-4A5D-BC07-584CC370E39D}"/>
</file>

<file path=customXml/itemProps4.xml><?xml version="1.0" encoding="utf-8"?>
<ds:datastoreItem xmlns:ds="http://schemas.openxmlformats.org/officeDocument/2006/customXml" ds:itemID="{BA5B00EC-E39C-47F7-A050-E247958111C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Microsoft Office PowerPoint</Application>
  <PresentationFormat>Breitbild</PresentationFormat>
  <Paragraphs>55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Aptos</vt:lpstr>
      <vt:lpstr>Arial</vt:lpstr>
      <vt:lpstr>Titelfolien</vt:lpstr>
      <vt:lpstr>Zwischenkapitel</vt:lpstr>
      <vt:lpstr>Inhalte</vt:lpstr>
      <vt:lpstr>PowerPoint-Präsentation</vt:lpstr>
      <vt:lpstr>Was bedeutet Inklusion?</vt:lpstr>
      <vt:lpstr>Was bedeutet Inklusion?</vt:lpstr>
      <vt:lpstr>Was bedeutet der Begriff Behinderung?</vt:lpstr>
      <vt:lpstr>Was bedeutet der Begriff Behinderung?</vt:lpstr>
      <vt:lpstr>Behinderungen sind vielfältig</vt:lpstr>
      <vt:lpstr>Warum Inklusion und Vielfalt wichtig sind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Juliane Strehmann</dc:creator>
  <cp:lastModifiedBy>Christian Huberts</cp:lastModifiedBy>
  <cp:revision>97</cp:revision>
  <dcterms:created xsi:type="dcterms:W3CDTF">2025-12-04T14:18:02Z</dcterms:created>
  <dcterms:modified xsi:type="dcterms:W3CDTF">2026-02-02T10:24:05Z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0x0101000519FD55B86A5B479F8BAF1FFCB86B90</vt:lpwstr>
  </property>
  <property fmtid="{D5CDD505-2E9C-101B-9397-08002B2CF9AE}" pid="3" name="_dlc_DocIdItemGuid">
    <vt:lpwstr>f563423a-36f3-4b60-9809-e463747c92e6</vt:lpwstr>
  </property>
</Properties>
</file>