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1"/>
  </p:notesMasterIdLst>
  <p:sldIdLst>
    <p:sldId id="256" r:id="rId2"/>
    <p:sldId id="263" r:id="rId3"/>
    <p:sldId id="264" r:id="rId4"/>
    <p:sldId id="257" r:id="rId5"/>
    <p:sldId id="259" r:id="rId6"/>
    <p:sldId id="258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E6426-7829-4ACE-89C7-55C9025BB46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04D11-3B62-4A59-BDDC-574AADE5F6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0391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Das Thema für die folgende Einheit sind Fake News.</a:t>
            </a:r>
          </a:p>
          <a:p>
            <a:r>
              <a:rPr lang="de-DE" dirty="0"/>
              <a:t>Dazu die erste Frage: Habt ihr schonmal irgendwo Fake News gesehen oder gehört?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04D11-3B62-4A59-BDDC-574AADE5F6F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0879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Was sind denn jetzt eigentlich Fake News, von denen ihr schon gehört habt?</a:t>
            </a:r>
          </a:p>
          <a:p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Was heißt „Fake“? </a:t>
            </a:r>
            <a:r>
              <a:rPr lang="de-DE" dirty="0">
                <a:sym typeface="Wingdings" panose="05000000000000000000" pitchFamily="2" charset="2"/>
              </a:rPr>
              <a:t> „gefälscht“</a:t>
            </a:r>
          </a:p>
          <a:p>
            <a:pPr marL="171450" indent="-1714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Was heißt „News“?  „Nachrichten“</a:t>
            </a:r>
          </a:p>
          <a:p>
            <a:pPr marL="171450" indent="-1714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Und was ist nun an diesen „gefälschten Nachrichten“ gefälscht?  Ideen der </a:t>
            </a:r>
            <a:r>
              <a:rPr lang="de-DE" dirty="0" err="1">
                <a:sym typeface="Wingdings" panose="05000000000000000000" pitchFamily="2" charset="2"/>
              </a:rPr>
              <a:t>SuS</a:t>
            </a:r>
            <a:r>
              <a:rPr lang="de-DE" dirty="0">
                <a:sym typeface="Wingdings" panose="05000000000000000000" pitchFamily="2" charset="2"/>
              </a:rPr>
              <a:t> Sammeln, anschließend aufdecken</a:t>
            </a:r>
          </a:p>
          <a:p>
            <a:pPr marL="628650" lvl="1" indent="-1714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Bilder</a:t>
            </a:r>
          </a:p>
          <a:p>
            <a:pPr marL="628650" lvl="1" indent="-1714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Aussagen</a:t>
            </a:r>
          </a:p>
          <a:p>
            <a:pPr marL="628650" lvl="1" indent="-1714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Behauptungen</a:t>
            </a:r>
          </a:p>
          <a:p>
            <a:pPr marL="628650" lvl="1" indent="-1714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Quellen</a:t>
            </a:r>
          </a:p>
          <a:p>
            <a:pPr marL="171450" indent="-1714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Das besondere an diesen Fälschungen ist aber, dass sie aussehen, wie echte Nachrichten.</a:t>
            </a:r>
          </a:p>
          <a:p>
            <a:pPr marL="171450" indent="-171450">
              <a:buFontTx/>
              <a:buChar char="-"/>
            </a:pPr>
            <a:endParaRPr lang="de-DE" dirty="0">
              <a:sym typeface="Wingdings" panose="05000000000000000000" pitchFamily="2" charset="2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04D11-3B62-4A59-BDDC-574AADE5F6F3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4903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Wir wollen uns mal ein paar Beispiele für Fake News anschauen, dazu habe ich ein paar echte Nachrichten und ein paar Fake News rausgesucht, die ich euch zeigen möchte.</a:t>
            </a:r>
          </a:p>
          <a:p>
            <a:pPr marL="171450" indent="-171450">
              <a:buFontTx/>
              <a:buChar char="-"/>
            </a:pPr>
            <a:r>
              <a:rPr lang="de-DE" dirty="0"/>
              <a:t>Ihr entscheidet jeweils, ob es echt ist oder ob da ein Fake erstellt wurde und wir überlegen gemeinsam, wie man das erkennen könnte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04D11-3B62-4A59-BDDC-574AADE5F6F3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489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Beispiel 1: Das gedruckte Haus.</a:t>
            </a:r>
          </a:p>
          <a:p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Dies ist kein Fake</a:t>
            </a:r>
          </a:p>
          <a:p>
            <a:pPr marL="171450" indent="-171450">
              <a:buFontTx/>
              <a:buChar char="-"/>
            </a:pPr>
            <a:r>
              <a:rPr lang="de-DE" dirty="0"/>
              <a:t>Woran erkennt man das? U.a.: Seriöse Quelle: Tagesschau.de, das sind richtige Journalisten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04D11-3B62-4A59-BDDC-574AADE5F6F3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34246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Beispiel 2: Aushang bei Netto</a:t>
            </a:r>
          </a:p>
          <a:p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Das ist ein Fake. Besonders Fies: Das sieht so authentisch aus mit Logo und allem.</a:t>
            </a:r>
          </a:p>
          <a:p>
            <a:pPr marL="171450" indent="-171450">
              <a:buFontTx/>
              <a:buChar char="-"/>
            </a:pPr>
            <a:r>
              <a:rPr lang="de-DE" dirty="0"/>
              <a:t>Woran erkennt man das? Bei Netto Nachfragen, Recherchieren. Auch erkennbar: Der Zettel klebt von außen an der Scheibe: Warum sollte man das machen? Auf Details achten!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04D11-3B62-4A59-BDDC-574AADE5F6F3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8310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Beispiel 3: Trauriger Junge</a:t>
            </a:r>
          </a:p>
          <a:p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Fake oder nicht? Hat die Polizei Zeit für so einen Quatsch?</a:t>
            </a:r>
          </a:p>
          <a:p>
            <a:pPr marL="171450" indent="-171450">
              <a:buFontTx/>
              <a:buChar char="-"/>
            </a:pPr>
            <a:r>
              <a:rPr lang="de-DE" dirty="0"/>
              <a:t>Dies ist kein Fake!</a:t>
            </a:r>
          </a:p>
          <a:p>
            <a:pPr marL="171450" indent="-171450">
              <a:buFontTx/>
              <a:buChar char="-"/>
            </a:pPr>
            <a:r>
              <a:rPr lang="de-DE" dirty="0"/>
              <a:t>Erkennbar daran, dass er vom offiziellen Account der Polizei Mittelfranken gepostet wurde.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04D11-3B62-4A59-BDDC-574AADE5F6F3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53320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Beispiel 4: Boris Palmer</a:t>
            </a:r>
          </a:p>
          <a:p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Dies ist ein Fake</a:t>
            </a:r>
          </a:p>
          <a:p>
            <a:pPr marL="171450" indent="-171450">
              <a:buFontTx/>
              <a:buChar char="-"/>
            </a:pPr>
            <a:r>
              <a:rPr lang="de-DE" dirty="0"/>
              <a:t>Die Quelle ist der Postillon, also eine bekannte Satireseite, die keine echten Nachrichten verbreitet, obwohl die Artikel so aussehen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04D11-3B62-4A59-BDDC-574AADE5F6F3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971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Beispiel 5: Särge in Italien</a:t>
            </a:r>
          </a:p>
          <a:p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Das ist ein Fake</a:t>
            </a:r>
          </a:p>
          <a:p>
            <a:pPr marL="171450" indent="-171450">
              <a:buFontTx/>
              <a:buChar char="-"/>
            </a:pPr>
            <a:r>
              <a:rPr lang="de-DE" dirty="0"/>
              <a:t>Das Bild zeigt Särge von vor Lampedusa ertrunkenen Flüchtlingen und wurde nicht in Italien aufgenommen.</a:t>
            </a:r>
          </a:p>
          <a:p>
            <a:pPr marL="171450" indent="-171450">
              <a:buFontTx/>
              <a:buChar char="-"/>
            </a:pPr>
            <a:r>
              <a:rPr lang="de-DE" dirty="0"/>
              <a:t>Auch die Bilder können falsch sein!</a:t>
            </a:r>
          </a:p>
          <a:p>
            <a:pPr marL="171450" indent="-171450">
              <a:buFontTx/>
              <a:buChar char="-"/>
            </a:pPr>
            <a:r>
              <a:rPr lang="de-DE" dirty="0"/>
              <a:t>Trotzdem hier: Wahrer Kern, das Coronavirus hat Italien hart getroffen.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04D11-3B62-4A59-BDDC-574AADE5F6F3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99989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Ausblick auf die Unterrichtseinheit:</a:t>
            </a:r>
          </a:p>
          <a:p>
            <a:r>
              <a:rPr lang="de-DE" dirty="0"/>
              <a:t>Unsere Fragen sind</a:t>
            </a:r>
          </a:p>
          <a:p>
            <a:pPr marL="171450" indent="-171450">
              <a:buFontTx/>
              <a:buChar char="-"/>
            </a:pPr>
            <a:r>
              <a:rPr lang="de-DE" dirty="0"/>
              <a:t>Woran erkennt man Fake News?</a:t>
            </a:r>
          </a:p>
          <a:p>
            <a:pPr marL="171450" indent="-171450">
              <a:buFontTx/>
              <a:buChar char="-"/>
            </a:pPr>
            <a:r>
              <a:rPr lang="de-DE" dirty="0"/>
              <a:t>Welche Strategien verfolgen Fake News?</a:t>
            </a:r>
          </a:p>
          <a:p>
            <a:pPr marL="171450" indent="-171450">
              <a:buFontTx/>
              <a:buChar char="-"/>
            </a:pPr>
            <a:r>
              <a:rPr lang="de-DE" dirty="0"/>
              <a:t>Warum gibt es Fake News?</a:t>
            </a:r>
          </a:p>
          <a:p>
            <a:pPr marL="171450" indent="-171450">
              <a:buFontTx/>
              <a:buChar char="-"/>
            </a:pPr>
            <a:r>
              <a:rPr lang="de-DE" dirty="0"/>
              <a:t>Welche Ziele verfolgen Fake News?</a:t>
            </a:r>
          </a:p>
          <a:p>
            <a:pPr marL="171450" indent="-171450">
              <a:buFontTx/>
              <a:buChar char="-"/>
            </a:pPr>
            <a:endParaRPr lang="de-DE" dirty="0"/>
          </a:p>
          <a:p>
            <a:pPr marL="0" indent="0">
              <a:buFontTx/>
              <a:buNone/>
            </a:pPr>
            <a:r>
              <a:rPr lang="de-DE" dirty="0"/>
              <a:t>Dazu schlüpfen wir zunächst selber in die Rolle von Fake-News-Erstellern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04D11-3B62-4A59-BDDC-574AADE5F6F3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7356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3852-DDD1-4FCB-BB04-236349E40DF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4080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3852-DDD1-4FCB-BB04-236349E40DF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071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3852-DDD1-4FCB-BB04-236349E40DF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409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3852-DDD1-4FCB-BB04-236349E40DF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1348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3852-DDD1-4FCB-BB04-236349E40DF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4026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3852-DDD1-4FCB-BB04-236349E40DF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4165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3852-DDD1-4FCB-BB04-236349E40DF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5063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3852-DDD1-4FCB-BB04-236349E40DF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9732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3852-DDD1-4FCB-BB04-236349E40DF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4098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3852-DDD1-4FCB-BB04-236349E40DF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3545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3852-DDD1-4FCB-BB04-236349E40DF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4016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93852-DDD1-4FCB-BB04-236349E40DFE}" type="datetimeFigureOut">
              <a:rPr lang="de-DE" smtClean="0"/>
              <a:t>22.10.2020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B954C-30BB-43C2-8416-72252CCFB6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1087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B199B52-55C3-49E5-921C-B154E3449B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93338"/>
            <a:ext cx="9144000" cy="3274592"/>
          </a:xfrm>
        </p:spPr>
        <p:txBody>
          <a:bodyPr anchor="ctr">
            <a:normAutofit/>
          </a:bodyPr>
          <a:lstStyle/>
          <a:p>
            <a:r>
              <a:rPr lang="de-DE" sz="7200" b="1" dirty="0"/>
              <a:t>Fake News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CA7D0CA-F838-4BA8-9780-A854015929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514052"/>
            <a:ext cx="9144000" cy="651910"/>
          </a:xfrm>
        </p:spPr>
        <p:txBody>
          <a:bodyPr anchor="ctr">
            <a:normAutofit/>
          </a:bodyPr>
          <a:lstStyle/>
          <a:p>
            <a:r>
              <a:rPr lang="de-DE" sz="1500"/>
              <a:t>Praktische Philosophie</a:t>
            </a:r>
          </a:p>
          <a:p>
            <a:r>
              <a:rPr lang="de-DE" sz="1500"/>
              <a:t>Klasse 8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225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33E23A-E938-40E3-8020-5C493DE75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sind eigentlich Fake News?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742424A-DC08-43B6-9B45-423A3CA3AB06}"/>
              </a:ext>
            </a:extLst>
          </p:cNvPr>
          <p:cNvSpPr/>
          <p:nvPr/>
        </p:nvSpPr>
        <p:spPr>
          <a:xfrm>
            <a:off x="2592898" y="1690688"/>
            <a:ext cx="2449585" cy="100217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400" dirty="0"/>
              <a:t>Fake</a:t>
            </a: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977345C-829C-4AB4-862A-D04B41548161}"/>
              </a:ext>
            </a:extLst>
          </p:cNvPr>
          <p:cNvSpPr/>
          <p:nvPr/>
        </p:nvSpPr>
        <p:spPr>
          <a:xfrm>
            <a:off x="6360953" y="1690688"/>
            <a:ext cx="2449585" cy="100217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400" dirty="0"/>
              <a:t>News</a:t>
            </a:r>
            <a:endParaRPr lang="de-DE" dirty="0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E5E9C27-0970-4F38-B214-FB3A632C9C9B}"/>
              </a:ext>
            </a:extLst>
          </p:cNvPr>
          <p:cNvSpPr/>
          <p:nvPr/>
        </p:nvSpPr>
        <p:spPr>
          <a:xfrm>
            <a:off x="3565321" y="2515162"/>
            <a:ext cx="2775355" cy="100217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gefälschte…</a:t>
            </a:r>
            <a:endParaRPr lang="de-DE" dirty="0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D262012C-44CF-430D-AC7D-109DC03F2087}"/>
              </a:ext>
            </a:extLst>
          </p:cNvPr>
          <p:cNvSpPr/>
          <p:nvPr/>
        </p:nvSpPr>
        <p:spPr>
          <a:xfrm>
            <a:off x="7769605" y="2515162"/>
            <a:ext cx="2775356" cy="100217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Nachrichten</a:t>
            </a:r>
            <a:endParaRPr lang="de-DE" dirty="0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689DCD2A-E830-4DAC-AE0A-73F4AC85F161}"/>
              </a:ext>
            </a:extLst>
          </p:cNvPr>
          <p:cNvSpPr/>
          <p:nvPr/>
        </p:nvSpPr>
        <p:spPr>
          <a:xfrm>
            <a:off x="218113" y="3784355"/>
            <a:ext cx="2139193" cy="102345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/>
              <a:t>…</a:t>
            </a:r>
            <a:r>
              <a:rPr lang="de-DE" sz="2800" dirty="0"/>
              <a:t>Bilder</a:t>
            </a:r>
            <a:endParaRPr lang="de-DE" sz="3200" dirty="0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602361A8-93C0-418C-83DF-3BC81AB8217A}"/>
              </a:ext>
            </a:extLst>
          </p:cNvPr>
          <p:cNvSpPr/>
          <p:nvPr/>
        </p:nvSpPr>
        <p:spPr>
          <a:xfrm>
            <a:off x="2430361" y="5180621"/>
            <a:ext cx="3756869" cy="102345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/>
              <a:t>…</a:t>
            </a:r>
            <a:r>
              <a:rPr lang="de-DE" sz="2800" dirty="0"/>
              <a:t>Behauptungen</a:t>
            </a:r>
            <a:endParaRPr lang="de-DE" sz="3200" dirty="0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6F36EFD6-5ACB-4993-823B-0016E59B9488}"/>
              </a:ext>
            </a:extLst>
          </p:cNvPr>
          <p:cNvSpPr/>
          <p:nvPr/>
        </p:nvSpPr>
        <p:spPr>
          <a:xfrm>
            <a:off x="1176556" y="4482488"/>
            <a:ext cx="2641134" cy="102345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/>
              <a:t>…</a:t>
            </a:r>
            <a:r>
              <a:rPr lang="de-DE" sz="2800" dirty="0"/>
              <a:t>Aussagen</a:t>
            </a:r>
            <a:endParaRPr lang="de-DE" sz="3200" dirty="0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D999932-BB35-4BD2-82DA-CE5065FEA14B}"/>
              </a:ext>
            </a:extLst>
          </p:cNvPr>
          <p:cNvSpPr/>
          <p:nvPr/>
        </p:nvSpPr>
        <p:spPr>
          <a:xfrm>
            <a:off x="5271433" y="5703920"/>
            <a:ext cx="2314312" cy="102345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/>
              <a:t>…</a:t>
            </a:r>
            <a:r>
              <a:rPr lang="de-DE" sz="2800" dirty="0"/>
              <a:t>Quellen</a:t>
            </a:r>
            <a:endParaRPr lang="de-DE" sz="3200" dirty="0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E9BEECB-31A2-41D0-8B9C-BC63F2A5408C}"/>
              </a:ext>
            </a:extLst>
          </p:cNvPr>
          <p:cNvSpPr/>
          <p:nvPr/>
        </p:nvSpPr>
        <p:spPr>
          <a:xfrm>
            <a:off x="8303775" y="4018429"/>
            <a:ext cx="3844954" cy="179801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…die Aussehen wie echte Nachrichten!</a:t>
            </a: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6F786365-6F5D-4CC3-95D5-229A21D03CF7}"/>
              </a:ext>
            </a:extLst>
          </p:cNvPr>
          <p:cNvCxnSpPr>
            <a:stCxn id="6" idx="2"/>
            <a:endCxn id="8" idx="6"/>
          </p:cNvCxnSpPr>
          <p:nvPr/>
        </p:nvCxnSpPr>
        <p:spPr>
          <a:xfrm flipH="1">
            <a:off x="2357306" y="3016251"/>
            <a:ext cx="1208015" cy="127983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AC6324CA-C6E0-4DAB-9F03-42505927A5FB}"/>
              </a:ext>
            </a:extLst>
          </p:cNvPr>
          <p:cNvCxnSpPr>
            <a:cxnSpLocks/>
            <a:stCxn id="6" idx="3"/>
            <a:endCxn id="11" idx="7"/>
          </p:cNvCxnSpPr>
          <p:nvPr/>
        </p:nvCxnSpPr>
        <p:spPr>
          <a:xfrm flipH="1">
            <a:off x="3430905" y="3370574"/>
            <a:ext cx="540857" cy="126179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126F975B-37DD-431F-AEBF-3926AE7F3986}"/>
              </a:ext>
            </a:extLst>
          </p:cNvPr>
          <p:cNvCxnSpPr>
            <a:cxnSpLocks/>
            <a:stCxn id="6" idx="4"/>
            <a:endCxn id="10" idx="0"/>
          </p:cNvCxnSpPr>
          <p:nvPr/>
        </p:nvCxnSpPr>
        <p:spPr>
          <a:xfrm flipH="1">
            <a:off x="4308796" y="3517340"/>
            <a:ext cx="644203" cy="166328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F1EC8EC4-C101-4335-993B-70F24756375D}"/>
              </a:ext>
            </a:extLst>
          </p:cNvPr>
          <p:cNvCxnSpPr>
            <a:cxnSpLocks/>
            <a:stCxn id="6" idx="5"/>
            <a:endCxn id="12" idx="0"/>
          </p:cNvCxnSpPr>
          <p:nvPr/>
        </p:nvCxnSpPr>
        <p:spPr>
          <a:xfrm>
            <a:off x="5934235" y="3370574"/>
            <a:ext cx="494354" cy="233334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hteck 27">
            <a:extLst>
              <a:ext uri="{FF2B5EF4-FFF2-40B4-BE49-F238E27FC236}">
                <a16:creationId xmlns:a16="http://schemas.microsoft.com/office/drawing/2014/main" id="{551F06A0-E300-4C2D-86E4-E9189FABDBC3}"/>
              </a:ext>
            </a:extLst>
          </p:cNvPr>
          <p:cNvSpPr/>
          <p:nvPr/>
        </p:nvSpPr>
        <p:spPr>
          <a:xfrm>
            <a:off x="125835" y="3695044"/>
            <a:ext cx="7643770" cy="31000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Pfeil: nach rechts 28">
            <a:extLst>
              <a:ext uri="{FF2B5EF4-FFF2-40B4-BE49-F238E27FC236}">
                <a16:creationId xmlns:a16="http://schemas.microsoft.com/office/drawing/2014/main" id="{8E95D8AC-9D14-4434-92C9-27CC245E8B0B}"/>
              </a:ext>
            </a:extLst>
          </p:cNvPr>
          <p:cNvSpPr/>
          <p:nvPr/>
        </p:nvSpPr>
        <p:spPr>
          <a:xfrm>
            <a:off x="7769605" y="4739780"/>
            <a:ext cx="534170" cy="352337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858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5" grpId="0" animBg="1"/>
      <p:bldP spid="28" grpId="0" animBg="1"/>
      <p:bldP spid="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DAEAEB-56A3-4450-B77D-C38DEBFB5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3" y="3752849"/>
            <a:ext cx="3290887" cy="2452687"/>
          </a:xfrm>
        </p:spPr>
        <p:txBody>
          <a:bodyPr anchor="ctr">
            <a:normAutofit/>
          </a:bodyPr>
          <a:lstStyle/>
          <a:p>
            <a:r>
              <a:rPr lang="de-DE" sz="3600" dirty="0"/>
              <a:t>Mal sehen, ob ihr Fake News erkennen könnt…</a:t>
            </a:r>
          </a:p>
        </p:txBody>
      </p:sp>
      <p:pic>
        <p:nvPicPr>
          <p:cNvPr id="7" name="Grafik 6" descr="Ein Bild, das sitzend, aus Holz, Zähler, Küche enthält.&#10;&#10;Automatisch generierte Beschreibung">
            <a:extLst>
              <a:ext uri="{FF2B5EF4-FFF2-40B4-BE49-F238E27FC236}">
                <a16:creationId xmlns:a16="http://schemas.microsoft.com/office/drawing/2014/main" id="{F6D49B0D-A036-40D5-8DB0-ED3315538E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89" b="25916"/>
          <a:stretch/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C49593-C25B-4CF4-99DB-7FD6B3F41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3982" y="3752850"/>
            <a:ext cx="7485413" cy="2452687"/>
          </a:xfrm>
        </p:spPr>
        <p:txBody>
          <a:bodyPr anchor="ctr">
            <a:normAutofit/>
          </a:bodyPr>
          <a:lstStyle/>
          <a:p>
            <a:r>
              <a:rPr lang="de-DE" dirty="0"/>
              <a:t>Handelt es sich bei den folgenden Nachrichten um echte Nachrichten oder um Fake News?</a:t>
            </a:r>
          </a:p>
          <a:p>
            <a:r>
              <a:rPr lang="de-DE" dirty="0"/>
              <a:t>Woran erkennt ihr das?</a:t>
            </a:r>
          </a:p>
        </p:txBody>
      </p:sp>
    </p:spTree>
    <p:extLst>
      <p:ext uri="{BB962C8B-B14F-4D97-AF65-F5344CB8AC3E}">
        <p14:creationId xmlns:p14="http://schemas.microsoft.com/office/powerpoint/2010/main" val="470489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7D23A3-ADE6-4FDC-9CF3-F8E4064E0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336" y="817333"/>
            <a:ext cx="4036334" cy="2387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400" b="1" dirty="0"/>
              <a:t>Fake </a:t>
            </a:r>
            <a:r>
              <a:rPr lang="en-US" sz="5400" b="1" dirty="0" err="1"/>
              <a:t>oder</a:t>
            </a:r>
            <a:r>
              <a:rPr lang="en-US" sz="5400" b="1" dirty="0"/>
              <a:t> </a:t>
            </a:r>
            <a:r>
              <a:rPr lang="en-US" sz="5400" b="1" dirty="0" err="1"/>
              <a:t>nicht</a:t>
            </a:r>
            <a:r>
              <a:rPr lang="en-US" sz="5400" b="1" dirty="0"/>
              <a:t>?</a:t>
            </a:r>
          </a:p>
        </p:txBody>
      </p:sp>
      <p:pic>
        <p:nvPicPr>
          <p:cNvPr id="48" name="Inhaltsplatzhalter 47" descr="Ein Bild, das draußen, Schild, sitzend, groß enthält.&#10;&#10;Automatisch generierte Beschreibung">
            <a:extLst>
              <a:ext uri="{FF2B5EF4-FFF2-40B4-BE49-F238E27FC236}">
                <a16:creationId xmlns:a16="http://schemas.microsoft.com/office/drawing/2014/main" id="{3B05C90E-E973-47A0-B0E5-8C75B97E63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77" y="381298"/>
            <a:ext cx="4974947" cy="6027666"/>
          </a:xfr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26C60B74-4EB9-4791-ACFD-7142B9AAD90F}"/>
              </a:ext>
            </a:extLst>
          </p:cNvPr>
          <p:cNvSpPr txBox="1"/>
          <p:nvPr/>
        </p:nvSpPr>
        <p:spPr>
          <a:xfrm rot="755041">
            <a:off x="6821521" y="3934551"/>
            <a:ext cx="4517700" cy="13234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80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5"/>
                </a:solidFill>
              </a:rPr>
              <a:t>Kein Fake!</a:t>
            </a:r>
          </a:p>
        </p:txBody>
      </p:sp>
    </p:spTree>
    <p:extLst>
      <p:ext uri="{BB962C8B-B14F-4D97-AF65-F5344CB8AC3E}">
        <p14:creationId xmlns:p14="http://schemas.microsoft.com/office/powerpoint/2010/main" val="78418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7D23A3-ADE6-4FDC-9CF3-F8E4064E0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336" y="817333"/>
            <a:ext cx="4036334" cy="2387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400" b="1" dirty="0"/>
              <a:t>Fake </a:t>
            </a:r>
            <a:r>
              <a:rPr lang="en-US" sz="5400" b="1" dirty="0" err="1"/>
              <a:t>oder</a:t>
            </a:r>
            <a:r>
              <a:rPr lang="en-US" sz="5400" b="1" dirty="0"/>
              <a:t> </a:t>
            </a:r>
            <a:r>
              <a:rPr lang="en-US" sz="5400" b="1" dirty="0" err="1"/>
              <a:t>nicht</a:t>
            </a:r>
            <a:r>
              <a:rPr lang="en-US" sz="5400" b="1" dirty="0"/>
              <a:t>?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6C60B74-4EB9-4791-ACFD-7142B9AAD90F}"/>
              </a:ext>
            </a:extLst>
          </p:cNvPr>
          <p:cNvSpPr txBox="1"/>
          <p:nvPr/>
        </p:nvSpPr>
        <p:spPr>
          <a:xfrm rot="755041">
            <a:off x="6823910" y="3912889"/>
            <a:ext cx="4318850" cy="13234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0" b="1" i="0" u="none" strike="noStrike" kern="1200" cap="none" spc="0" normalizeH="0" baseline="0" noProof="0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B7491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Fake!</a:t>
            </a:r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769FB043-66EC-4064-B0B7-AF9BD30B97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700" y="29309"/>
            <a:ext cx="35530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77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7D23A3-ADE6-4FDC-9CF3-F8E4064E0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336" y="817333"/>
            <a:ext cx="4036334" cy="2387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400" b="1" dirty="0"/>
              <a:t>Fake </a:t>
            </a:r>
            <a:r>
              <a:rPr lang="en-US" sz="5400" b="1" dirty="0" err="1"/>
              <a:t>oder</a:t>
            </a:r>
            <a:r>
              <a:rPr lang="en-US" sz="5400" b="1" dirty="0"/>
              <a:t> </a:t>
            </a:r>
            <a:r>
              <a:rPr lang="en-US" sz="5400" b="1" dirty="0" err="1"/>
              <a:t>nicht</a:t>
            </a:r>
            <a:r>
              <a:rPr lang="en-US" sz="5400" b="1" dirty="0"/>
              <a:t>?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6C60B74-4EB9-4791-ACFD-7142B9AAD90F}"/>
              </a:ext>
            </a:extLst>
          </p:cNvPr>
          <p:cNvSpPr txBox="1"/>
          <p:nvPr/>
        </p:nvSpPr>
        <p:spPr>
          <a:xfrm rot="755041">
            <a:off x="6821172" y="3937716"/>
            <a:ext cx="4546756" cy="13234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0" b="1" i="0" u="none" strike="noStrike" kern="1200" cap="none" spc="0" normalizeH="0" baseline="0" noProof="0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B7491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Kein Fake!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884AB7B-031F-4B8E-8C24-CEB5440F6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822" y="391886"/>
            <a:ext cx="5486400" cy="616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280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7D23A3-ADE6-4FDC-9CF3-F8E4064E0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336" y="817333"/>
            <a:ext cx="4036334" cy="2387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400" b="1" dirty="0"/>
              <a:t>Fake </a:t>
            </a:r>
            <a:r>
              <a:rPr lang="en-US" sz="5400" b="1" dirty="0" err="1"/>
              <a:t>oder</a:t>
            </a:r>
            <a:r>
              <a:rPr lang="en-US" sz="5400" b="1" dirty="0"/>
              <a:t> </a:t>
            </a:r>
            <a:r>
              <a:rPr lang="en-US" sz="5400" b="1" dirty="0" err="1"/>
              <a:t>nicht</a:t>
            </a:r>
            <a:r>
              <a:rPr lang="en-US" sz="5400" b="1" dirty="0"/>
              <a:t>?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6C60B74-4EB9-4791-ACFD-7142B9AAD90F}"/>
              </a:ext>
            </a:extLst>
          </p:cNvPr>
          <p:cNvSpPr txBox="1"/>
          <p:nvPr/>
        </p:nvSpPr>
        <p:spPr>
          <a:xfrm rot="755041">
            <a:off x="6823910" y="3912889"/>
            <a:ext cx="4318850" cy="13234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0" b="1" i="0" u="none" strike="noStrike" kern="1200" cap="none" spc="0" normalizeH="0" baseline="0" noProof="0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B7491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Fake!</a:t>
            </a:r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AB6B2F12-D741-4022-B242-6ACFA68995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154997"/>
            <a:ext cx="5476875" cy="638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97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7D23A3-ADE6-4FDC-9CF3-F8E4064E0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336" y="817333"/>
            <a:ext cx="4036334" cy="2387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400" b="1" dirty="0"/>
              <a:t>Fake </a:t>
            </a:r>
            <a:r>
              <a:rPr lang="en-US" sz="5400" b="1" dirty="0" err="1"/>
              <a:t>oder</a:t>
            </a:r>
            <a:r>
              <a:rPr lang="en-US" sz="5400" b="1" dirty="0"/>
              <a:t> </a:t>
            </a:r>
            <a:r>
              <a:rPr lang="en-US" sz="5400" b="1" dirty="0" err="1"/>
              <a:t>nicht</a:t>
            </a:r>
            <a:r>
              <a:rPr lang="en-US" sz="5400" b="1" dirty="0"/>
              <a:t>?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6C60B74-4EB9-4791-ACFD-7142B9AAD90F}"/>
              </a:ext>
            </a:extLst>
          </p:cNvPr>
          <p:cNvSpPr txBox="1"/>
          <p:nvPr/>
        </p:nvSpPr>
        <p:spPr>
          <a:xfrm rot="755041">
            <a:off x="6823910" y="3912889"/>
            <a:ext cx="4318850" cy="13234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0" b="1" i="0" u="none" strike="noStrike" kern="1200" cap="none" spc="0" normalizeH="0" baseline="0" noProof="0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B7491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Fake!</a:t>
            </a:r>
          </a:p>
        </p:txBody>
      </p:sp>
      <p:pic>
        <p:nvPicPr>
          <p:cNvPr id="5" name="Grafik 4" descr="Ein Bild, das Bank, draußen, Tisch, aus Holz enthält.&#10;&#10;Automatisch generierte Beschreibung">
            <a:extLst>
              <a:ext uri="{FF2B5EF4-FFF2-40B4-BE49-F238E27FC236}">
                <a16:creationId xmlns:a16="http://schemas.microsoft.com/office/drawing/2014/main" id="{6FB2A786-B9D6-4BC9-BB58-F9FF72E5E8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330" y="29309"/>
            <a:ext cx="5019531" cy="682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42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1E8A4F-7EFB-4E02-93EF-234857672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de-DE" dirty="0"/>
              <a:t>Unsere Fragen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0498C34-3CAF-46A9-8B51-4681065DFB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1"/>
            <a:ext cx="6586489" cy="1596704"/>
          </a:xfrm>
        </p:spPr>
        <p:txBody>
          <a:bodyPr>
            <a:normAutofit/>
          </a:bodyPr>
          <a:lstStyle/>
          <a:p>
            <a:r>
              <a:rPr lang="de-DE" sz="2000" dirty="0"/>
              <a:t>Woran erkennt man Fake News?</a:t>
            </a:r>
          </a:p>
          <a:p>
            <a:r>
              <a:rPr lang="de-DE" sz="2000" dirty="0"/>
              <a:t>Welche Strategien verfolgen Fake News?</a:t>
            </a:r>
          </a:p>
          <a:p>
            <a:r>
              <a:rPr lang="de-DE" sz="2000" dirty="0"/>
              <a:t>Wie sollen wir mit Fake News umgehen?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9A82A87-C64A-4ECE-B552-6F45520909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23" r="2" b="19839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9C93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0845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78894FE2505BE459A76AED1623F33AE" ma:contentTypeVersion="16" ma:contentTypeDescription="Ein neues Dokument erstellen." ma:contentTypeScope="" ma:versionID="c779d182b7256e23423a91daab209bea">
  <xsd:schema xmlns:xsd="http://www.w3.org/2001/XMLSchema" xmlns:xs="http://www.w3.org/2001/XMLSchema" xmlns:p="http://schemas.microsoft.com/office/2006/metadata/properties" xmlns:ns2="7cf9a5b3-de6b-4899-b3b3-8a13b3e691cd" xmlns:ns3="f25298cd-6ebe-48e0-b636-6d19bf880f06" targetNamespace="http://schemas.microsoft.com/office/2006/metadata/properties" ma:root="true" ma:fieldsID="c0e9501719353225ea25dd0e2bb512bc" ns2:_="" ns3:_="">
    <xsd:import namespace="7cf9a5b3-de6b-4899-b3b3-8a13b3e691cd"/>
    <xsd:import namespace="f25298cd-6ebe-48e0-b636-6d19bf880f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f9a5b3-de6b-4899-b3b3-8a13b3e691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c4c54f3e-9704-4ba4-bbbb-a2d956cda2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5298cd-6ebe-48e0-b636-6d19bf880f0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3c8b3b3-98e3-4539-b80a-1d13afc7ee22}" ma:internalName="TaxCatchAll" ma:showField="CatchAllData" ma:web="f25298cd-6ebe-48e0-b636-6d19bf880f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cf9a5b3-de6b-4899-b3b3-8a13b3e691cd">
      <Terms xmlns="http://schemas.microsoft.com/office/infopath/2007/PartnerControls"/>
    </lcf76f155ced4ddcb4097134ff3c332f>
    <TaxCatchAll xmlns="f25298cd-6ebe-48e0-b636-6d19bf880f06" xsi:nil="true"/>
  </documentManagement>
</p:properties>
</file>

<file path=customXml/itemProps1.xml><?xml version="1.0" encoding="utf-8"?>
<ds:datastoreItem xmlns:ds="http://schemas.openxmlformats.org/officeDocument/2006/customXml" ds:itemID="{9F1C7558-C11B-43E1-A3B4-8C3AC521FF44}"/>
</file>

<file path=customXml/itemProps2.xml><?xml version="1.0" encoding="utf-8"?>
<ds:datastoreItem xmlns:ds="http://schemas.openxmlformats.org/officeDocument/2006/customXml" ds:itemID="{9AF09121-0041-42A3-B041-52C50A5A7DD1}"/>
</file>

<file path=customXml/itemProps3.xml><?xml version="1.0" encoding="utf-8"?>
<ds:datastoreItem xmlns:ds="http://schemas.openxmlformats.org/officeDocument/2006/customXml" ds:itemID="{9E9C04D4-D850-453B-8B3C-E8FAC94E334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524</Words>
  <Application>Microsoft Office PowerPoint</Application>
  <PresentationFormat>Breitbild</PresentationFormat>
  <Paragraphs>84</Paragraphs>
  <Slides>9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Fake News</vt:lpstr>
      <vt:lpstr>Was sind eigentlich Fake News?</vt:lpstr>
      <vt:lpstr>Mal sehen, ob ihr Fake News erkennen könnt…</vt:lpstr>
      <vt:lpstr>Fake oder nicht?</vt:lpstr>
      <vt:lpstr>Fake oder nicht?</vt:lpstr>
      <vt:lpstr>Fake oder nicht?</vt:lpstr>
      <vt:lpstr>Fake oder nicht?</vt:lpstr>
      <vt:lpstr>Fake oder nicht?</vt:lpstr>
      <vt:lpstr>Unsere Fragen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Fake News</dc:title>
  <dc:creator>Janek Stechel</dc:creator>
  <cp:lastModifiedBy>Janek Stechel</cp:lastModifiedBy>
  <cp:revision>11</cp:revision>
  <dcterms:created xsi:type="dcterms:W3CDTF">2020-10-22T07:28:19Z</dcterms:created>
  <dcterms:modified xsi:type="dcterms:W3CDTF">2020-10-22T09:55:25Z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0x010100678894FE2505BE459A76AED1623F33AE</vt:lpwstr>
  </property>
</Properties>
</file>