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8" r:id="rId5"/>
    <p:sldId id="258" r:id="rId6"/>
    <p:sldId id="279" r:id="rId7"/>
    <p:sldId id="265" r:id="rId8"/>
    <p:sldId id="283" r:id="rId9"/>
    <p:sldId id="262" r:id="rId10"/>
    <p:sldId id="284" r:id="rId11"/>
    <p:sldId id="263" r:id="rId12"/>
    <p:sldId id="285" r:id="rId13"/>
    <p:sldId id="266" r:id="rId14"/>
    <p:sldId id="280" r:id="rId15"/>
    <p:sldId id="267" r:id="rId16"/>
    <p:sldId id="286" r:id="rId17"/>
    <p:sldId id="264" r:id="rId18"/>
    <p:sldId id="287" r:id="rId19"/>
    <p:sldId id="268" r:id="rId20"/>
    <p:sldId id="281" r:id="rId21"/>
    <p:sldId id="269" r:id="rId22"/>
    <p:sldId id="288" r:id="rId23"/>
    <p:sldId id="270" r:id="rId24"/>
    <p:sldId id="289" r:id="rId25"/>
    <p:sldId id="273" r:id="rId26"/>
    <p:sldId id="290" r:id="rId27"/>
    <p:sldId id="297" r:id="rId28"/>
    <p:sldId id="298" r:id="rId29"/>
    <p:sldId id="274" r:id="rId30"/>
    <p:sldId id="296" r:id="rId31"/>
    <p:sldId id="275" r:id="rId32"/>
    <p:sldId id="292" r:id="rId33"/>
    <p:sldId id="272" r:id="rId34"/>
    <p:sldId id="293" r:id="rId35"/>
    <p:sldId id="276" r:id="rId36"/>
    <p:sldId id="294" r:id="rId37"/>
    <p:sldId id="277" r:id="rId38"/>
    <p:sldId id="295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F0FB"/>
    <a:srgbClr val="AAB2AB"/>
    <a:srgbClr val="7CE89D"/>
    <a:srgbClr val="88E4DB"/>
    <a:srgbClr val="E480D1"/>
    <a:srgbClr val="C3B075"/>
    <a:srgbClr val="FFE699"/>
    <a:srgbClr val="E6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96" d="100"/>
          <a:sy n="96" d="100"/>
        </p:scale>
        <p:origin x="1014" y="456"/>
      </p:cViewPr>
      <p:guideLst>
        <p:guide orient="horz" pos="2160"/>
        <p:guide pos="27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702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D9F94B-9864-4F9A-8E51-ECEAC739C634}" type="datetimeFigureOut">
              <a:rPr lang="de-DE" smtClean="0"/>
              <a:t>12.01.2017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3B303-B822-4CC1-9557-9BF6F09546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75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D9F94B-9864-4F9A-8E51-ECEAC739C634}" type="datetimeFigureOut">
              <a:rPr lang="de-DE" smtClean="0"/>
              <a:t>12.01.2017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3B303-B822-4CC1-9557-9BF6F09546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95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D9F94B-9864-4F9A-8E51-ECEAC739C634}" type="datetimeFigureOut">
              <a:rPr lang="de-DE" smtClean="0"/>
              <a:t>12.01.2017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3B303-B822-4CC1-9557-9BF6F09546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3005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D9F94B-9864-4F9A-8E51-ECEAC739C634}" type="datetimeFigureOut">
              <a:rPr lang="de-DE" smtClean="0"/>
              <a:t>12.01.2017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3B303-B822-4CC1-9557-9BF6F09546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7999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D9F94B-9864-4F9A-8E51-ECEAC739C634}" type="datetimeFigureOut">
              <a:rPr lang="de-DE" smtClean="0"/>
              <a:t>12.01.2017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3B303-B822-4CC1-9557-9BF6F09546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522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D9F94B-9864-4F9A-8E51-ECEAC739C634}" type="datetimeFigureOut">
              <a:rPr lang="de-DE" smtClean="0"/>
              <a:t>12.01.2017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3B303-B822-4CC1-9557-9BF6F09546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119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D9F94B-9864-4F9A-8E51-ECEAC739C634}" type="datetimeFigureOut">
              <a:rPr lang="de-DE" smtClean="0"/>
              <a:t>12.01.2017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3B303-B822-4CC1-9557-9BF6F09546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52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D9F94B-9864-4F9A-8E51-ECEAC739C634}" type="datetimeFigureOut">
              <a:rPr lang="de-DE" smtClean="0"/>
              <a:t>12.01.2017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3B303-B822-4CC1-9557-9BF6F09546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777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D9F94B-9864-4F9A-8E51-ECEAC739C634}" type="datetimeFigureOut">
              <a:rPr lang="de-DE" smtClean="0"/>
              <a:t>12.01.2017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3B303-B822-4CC1-9557-9BF6F09546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46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D9F94B-9864-4F9A-8E51-ECEAC739C634}" type="datetimeFigureOut">
              <a:rPr lang="de-DE" smtClean="0"/>
              <a:t>12.01.2017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3B303-B822-4CC1-9557-9BF6F09546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58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digitale-spielewelten.de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th-koeln.de/spielrau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11521440" y="-4208"/>
            <a:ext cx="670560" cy="6862208"/>
          </a:xfrm>
          <a:prstGeom prst="rect">
            <a:avLst/>
          </a:prstGeom>
          <a:solidFill>
            <a:srgbClr val="AAB2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 userDrawn="1"/>
        </p:nvSpPr>
        <p:spPr>
          <a:xfrm rot="16200000">
            <a:off x="11051624" y="6052904"/>
            <a:ext cx="1333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Methode von:</a:t>
            </a:r>
            <a:endParaRPr lang="de-DE" sz="12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16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10848491" y="4472960"/>
            <a:ext cx="2033393" cy="50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 userDrawn="1"/>
        </p:nvSpPr>
        <p:spPr>
          <a:xfrm rot="16200000">
            <a:off x="11013373" y="2588096"/>
            <a:ext cx="1963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u="non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th-koeln.de/</a:t>
            </a:r>
            <a:r>
              <a:rPr lang="de-DE" sz="1200" u="none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spielraum</a:t>
            </a:r>
            <a:endParaRPr lang="de-DE" sz="1200" u="none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 rot="16200000">
            <a:off x="10977296" y="1038039"/>
            <a:ext cx="1451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Bereitgestellt</a:t>
            </a:r>
            <a:r>
              <a:rPr lang="de-DE" sz="14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auf</a:t>
            </a:r>
            <a:r>
              <a:rPr lang="de-DE" sz="14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sz="1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 rot="16200000">
            <a:off x="10975221" y="750888"/>
            <a:ext cx="20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5"/>
              </a:rPr>
              <a:t>digitale-spielewelten.de</a:t>
            </a:r>
            <a:endParaRPr lang="de-DE" sz="12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81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143025" y="2043524"/>
            <a:ext cx="5905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#140Games</a:t>
            </a:r>
            <a:endParaRPr lang="de-DE" sz="7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53209" y="3620849"/>
            <a:ext cx="7111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0510">
              <a:spcAft>
                <a:spcPts val="0"/>
              </a:spcAft>
              <a:tabLst>
                <a:tab pos="3990975" algn="l"/>
                <a:tab pos="5130800" algn="r"/>
                <a:tab pos="5671185" algn="r"/>
              </a:tabLst>
            </a:pPr>
            <a:r>
              <a:rPr lang="de-DE" sz="2800" kern="15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Spielbeschreibungen in 140 Zeichen </a:t>
            </a:r>
            <a:endParaRPr lang="de-DE" sz="2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91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" b="2401"/>
          <a:stretch/>
        </p:blipFill>
        <p:spPr>
          <a:xfrm>
            <a:off x="1" y="-16933"/>
            <a:ext cx="11587586" cy="687493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" y="6334780"/>
            <a:ext cx="11544301" cy="523220"/>
          </a:xfrm>
          <a:prstGeom prst="rect">
            <a:avLst/>
          </a:prstGeom>
          <a:solidFill>
            <a:srgbClr val="AAB2AB"/>
          </a:solidFill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Johann Sebastian </a:t>
            </a:r>
            <a:r>
              <a:rPr lang="de-DE" sz="28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Joust</a:t>
            </a:r>
            <a:r>
              <a:rPr lang="de-DE" sz="2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(2014)</a:t>
            </a:r>
            <a:endParaRPr lang="de-DE" sz="2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9472328" y="5965448"/>
            <a:ext cx="211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A5F0FB"/>
                </a:solidFill>
              </a:rPr>
              <a:t>Foto: Brent </a:t>
            </a:r>
            <a:r>
              <a:rPr lang="de-DE" b="1" dirty="0" err="1" smtClean="0">
                <a:solidFill>
                  <a:srgbClr val="A5F0FB"/>
                </a:solidFill>
              </a:rPr>
              <a:t>Knepper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-16860" y="6056321"/>
            <a:ext cx="3916788" cy="276999"/>
          </a:xfrm>
          <a:prstGeom prst="rect">
            <a:avLst/>
          </a:prstGeom>
          <a:solidFill>
            <a:srgbClr val="AAB2AB"/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Bild-Rechte beim Publisher.</a:t>
            </a:r>
            <a:endParaRPr lang="de-DE" sz="1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91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t="10267" r="18977" b="39128"/>
          <a:stretch/>
        </p:blipFill>
        <p:spPr>
          <a:xfrm>
            <a:off x="-19049" y="-190499"/>
            <a:ext cx="11541462" cy="70866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736022">
            <a:off x="1344856" y="4077709"/>
            <a:ext cx="7228772" cy="1969770"/>
          </a:xfrm>
          <a:prstGeom prst="rect">
            <a:avLst/>
          </a:prstGeom>
          <a:solidFill>
            <a:srgbClr val="E480D1"/>
          </a:solidFill>
        </p:spPr>
        <p:txBody>
          <a:bodyPr wrap="square">
            <a:spAutoFit/>
          </a:bodyPr>
          <a:lstStyle/>
          <a:p>
            <a:pPr marL="270510">
              <a:spcAft>
                <a:spcPts val="0"/>
              </a:spcAft>
              <a:tabLst>
                <a:tab pos="3990975" algn="l"/>
                <a:tab pos="5130800" algn="r"/>
                <a:tab pos="5671185" algn="r"/>
              </a:tabLst>
            </a:pPr>
            <a:endParaRPr lang="de-DE" sz="3200" dirty="0" smtClean="0"/>
          </a:p>
          <a:p>
            <a:pPr marL="270510">
              <a:spcAft>
                <a:spcPts val="0"/>
              </a:spcAft>
              <a:tabLst>
                <a:tab pos="3990975" algn="l"/>
                <a:tab pos="5130800" algn="r"/>
                <a:tab pos="5671185" algn="r"/>
              </a:tabLst>
            </a:pPr>
            <a:r>
              <a:rPr lang="de-DE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 </a:t>
            </a:r>
            <a:r>
              <a:rPr lang="de-DE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100m </a:t>
            </a:r>
            <a:r>
              <a:rPr lang="de-DE" sz="3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Mausarm</a:t>
            </a:r>
            <a:r>
              <a:rPr lang="de-DE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(auch wenn es den Begriff noch nicht gab</a:t>
            </a:r>
            <a:r>
              <a:rPr lang="de-DE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pPr marL="270510">
              <a:spcAft>
                <a:spcPts val="0"/>
              </a:spcAft>
              <a:tabLst>
                <a:tab pos="3990975" algn="l"/>
                <a:tab pos="5130800" algn="r"/>
                <a:tab pos="5671185" algn="r"/>
              </a:tabLst>
            </a:pPr>
            <a:endParaRPr lang="de-DE" sz="3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11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5" b="5857"/>
          <a:stretch/>
        </p:blipFill>
        <p:spPr>
          <a:xfrm>
            <a:off x="-1" y="1"/>
            <a:ext cx="11544302" cy="685799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-1" y="6334780"/>
            <a:ext cx="11544303" cy="523220"/>
          </a:xfrm>
          <a:prstGeom prst="rect">
            <a:avLst/>
          </a:prstGeom>
          <a:solidFill>
            <a:srgbClr val="AAB2AB"/>
          </a:solidFill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Decathlon</a:t>
            </a:r>
            <a:r>
              <a:rPr lang="de-DE" sz="2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(1984)</a:t>
            </a:r>
            <a:endParaRPr lang="de-DE" sz="2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-16860" y="6056321"/>
            <a:ext cx="3916788" cy="276999"/>
          </a:xfrm>
          <a:prstGeom prst="rect">
            <a:avLst/>
          </a:prstGeom>
          <a:solidFill>
            <a:srgbClr val="AAB2AB"/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Screenshot aus dem Spiel. Rechte beim Publisher.</a:t>
            </a:r>
            <a:endParaRPr lang="de-DE" sz="1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34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t="10267" r="18977" b="39128"/>
          <a:stretch/>
        </p:blipFill>
        <p:spPr>
          <a:xfrm>
            <a:off x="-19049" y="-190499"/>
            <a:ext cx="11541462" cy="70866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736022">
            <a:off x="1344856" y="4046931"/>
            <a:ext cx="7228772" cy="2031325"/>
          </a:xfrm>
          <a:prstGeom prst="rect">
            <a:avLst/>
          </a:prstGeom>
          <a:solidFill>
            <a:srgbClr val="88E4DB"/>
          </a:solidFill>
        </p:spPr>
        <p:txBody>
          <a:bodyPr wrap="square">
            <a:spAutoFit/>
          </a:bodyPr>
          <a:lstStyle/>
          <a:p>
            <a:pPr marL="270510">
              <a:spcAft>
                <a:spcPts val="0"/>
              </a:spcAft>
              <a:tabLst>
                <a:tab pos="3990975" algn="l"/>
                <a:tab pos="5130800" algn="r"/>
                <a:tab pos="5671185" algn="r"/>
              </a:tabLst>
            </a:pPr>
            <a:endParaRPr lang="de-DE" sz="3200" dirty="0" smtClean="0"/>
          </a:p>
          <a:p>
            <a:pPr marL="270510">
              <a:spcAft>
                <a:spcPts val="0"/>
              </a:spcAft>
              <a:tabLst>
                <a:tab pos="3990975" algn="l"/>
                <a:tab pos="5130800" algn="r"/>
                <a:tab pos="5671185" algn="r"/>
              </a:tabLst>
            </a:pPr>
            <a:r>
              <a:rPr lang="en-US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32.8095238095 * (life + the universe + everything) + k + m</a:t>
            </a:r>
          </a:p>
          <a:p>
            <a:pPr marL="270510">
              <a:spcAft>
                <a:spcPts val="0"/>
              </a:spcAft>
              <a:tabLst>
                <a:tab pos="3990975" algn="l"/>
                <a:tab pos="5130800" algn="r"/>
                <a:tab pos="5671185" algn="r"/>
              </a:tabLst>
            </a:pPr>
            <a:endParaRPr lang="de-DE" sz="3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64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543"/>
          <a:stretch/>
        </p:blipFill>
        <p:spPr>
          <a:xfrm>
            <a:off x="0" y="-1"/>
            <a:ext cx="11525249" cy="710100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-1" y="6334780"/>
            <a:ext cx="11525249" cy="523220"/>
          </a:xfrm>
          <a:prstGeom prst="rect">
            <a:avLst/>
          </a:prstGeom>
          <a:solidFill>
            <a:srgbClr val="AAB2AB"/>
          </a:solidFill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1378 km (2010)</a:t>
            </a:r>
            <a:endParaRPr lang="de-DE" sz="2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-16860" y="6056321"/>
            <a:ext cx="3916788" cy="276999"/>
          </a:xfrm>
          <a:prstGeom prst="rect">
            <a:avLst/>
          </a:prstGeom>
          <a:solidFill>
            <a:srgbClr val="AAB2AB"/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Screenshot aus dem Spiel. Rechte beim Publisher.</a:t>
            </a:r>
            <a:endParaRPr lang="de-DE" sz="1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98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t="10267" r="18977" b="39128"/>
          <a:stretch/>
        </p:blipFill>
        <p:spPr>
          <a:xfrm>
            <a:off x="-19049" y="-190499"/>
            <a:ext cx="11541462" cy="70866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736022">
            <a:off x="1344856" y="4093097"/>
            <a:ext cx="7228772" cy="1938992"/>
          </a:xfrm>
          <a:prstGeom prst="rect">
            <a:avLst/>
          </a:prstGeom>
          <a:solidFill>
            <a:srgbClr val="E480D1"/>
          </a:solidFill>
        </p:spPr>
        <p:txBody>
          <a:bodyPr wrap="square">
            <a:spAutoFit/>
          </a:bodyPr>
          <a:lstStyle/>
          <a:p>
            <a:pPr marL="270510">
              <a:spcAft>
                <a:spcPts val="0"/>
              </a:spcAft>
              <a:tabLst>
                <a:tab pos="3990975" algn="l"/>
                <a:tab pos="5130800" algn="r"/>
                <a:tab pos="5671185" algn="r"/>
              </a:tabLst>
            </a:pPr>
            <a:r>
              <a:rPr lang="de-DE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Pixel </a:t>
            </a:r>
            <a:r>
              <a:rPr lang="de-DE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Spielfigur(en). Englischer Spieletitel ist nicht nur Weisheit sondern im Spiel Pflicht. Obst-App mit Sinn-Texten in b/w.</a:t>
            </a:r>
            <a:endParaRPr lang="de-DE" sz="3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4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525248" cy="649309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-1" y="6334780"/>
            <a:ext cx="11525249" cy="523220"/>
          </a:xfrm>
          <a:prstGeom prst="rect">
            <a:avLst/>
          </a:prstGeom>
          <a:solidFill>
            <a:srgbClr val="AAB2AB"/>
          </a:solidFill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Sometimes</a:t>
            </a:r>
            <a:r>
              <a:rPr lang="de-DE" sz="2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you</a:t>
            </a:r>
            <a:r>
              <a:rPr lang="de-DE" sz="2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die (2014) </a:t>
            </a:r>
            <a:endParaRPr lang="de-DE" sz="2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-16860" y="6056321"/>
            <a:ext cx="3916788" cy="276999"/>
          </a:xfrm>
          <a:prstGeom prst="rect">
            <a:avLst/>
          </a:prstGeom>
          <a:solidFill>
            <a:srgbClr val="AAB2AB"/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Screenshot aus dem Spiel. Rechte beim Publisher.</a:t>
            </a:r>
            <a:endParaRPr lang="de-DE" sz="1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24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t="10267" r="18977" b="39128"/>
          <a:stretch/>
        </p:blipFill>
        <p:spPr>
          <a:xfrm>
            <a:off x="-19049" y="-190499"/>
            <a:ext cx="11541462" cy="70866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736022">
            <a:off x="1344856" y="4093097"/>
            <a:ext cx="7228772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70510">
              <a:spcAft>
                <a:spcPts val="0"/>
              </a:spcAft>
              <a:tabLst>
                <a:tab pos="3990975" algn="l"/>
                <a:tab pos="5130800" algn="r"/>
                <a:tab pos="5671185" algn="r"/>
              </a:tabLst>
            </a:pPr>
            <a:r>
              <a:rPr lang="de-DE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Spieletitel gleicht rhythmischer Bewegung mit Ursprung in Trinidad. Junge ohne Namen sucht Schwester in farbloser Welt.</a:t>
            </a:r>
            <a:endParaRPr lang="de-DE" sz="3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6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820"/>
          <a:stretch/>
        </p:blipFill>
        <p:spPr>
          <a:xfrm>
            <a:off x="0" y="-66020"/>
            <a:ext cx="12192000" cy="685799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-1" y="6334780"/>
            <a:ext cx="11525249" cy="523220"/>
          </a:xfrm>
          <a:prstGeom prst="rect">
            <a:avLst/>
          </a:prstGeom>
          <a:solidFill>
            <a:srgbClr val="AAB2AB"/>
          </a:solidFill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Limbo (2010)</a:t>
            </a:r>
            <a:endParaRPr lang="de-DE" sz="2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-16860" y="6056321"/>
            <a:ext cx="3916788" cy="276999"/>
          </a:xfrm>
          <a:prstGeom prst="rect">
            <a:avLst/>
          </a:prstGeom>
          <a:solidFill>
            <a:srgbClr val="AAB2AB"/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Screenshot aus dem Spiel. Rechte beim Publisher.</a:t>
            </a:r>
            <a:endParaRPr lang="de-DE" sz="1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12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t="10267" r="18977" b="39128"/>
          <a:stretch/>
        </p:blipFill>
        <p:spPr>
          <a:xfrm>
            <a:off x="-19049" y="-190499"/>
            <a:ext cx="11541462" cy="70866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736022">
            <a:off x="1344856" y="4093098"/>
            <a:ext cx="7228772" cy="1938992"/>
          </a:xfrm>
          <a:prstGeom prst="rect">
            <a:avLst/>
          </a:prstGeom>
          <a:solidFill>
            <a:srgbClr val="E66868"/>
          </a:solidFill>
        </p:spPr>
        <p:txBody>
          <a:bodyPr wrap="square">
            <a:spAutoFit/>
          </a:bodyPr>
          <a:lstStyle/>
          <a:p>
            <a:pPr marL="270510">
              <a:spcAft>
                <a:spcPts val="0"/>
              </a:spcAft>
              <a:tabLst>
                <a:tab pos="3990975" algn="l"/>
                <a:tab pos="5130800" algn="r"/>
                <a:tab pos="5671185" algn="r"/>
              </a:tabLst>
            </a:pPr>
            <a:r>
              <a:rPr lang="de-DE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Kirschkernweitspucken. Mehrere große Abenteuer. Ein Stück Eiland unserer nächsten Verwandten.</a:t>
            </a:r>
            <a:br>
              <a:rPr lang="de-DE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3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18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7" b="10329"/>
          <a:stretch/>
        </p:blipFill>
        <p:spPr>
          <a:xfrm>
            <a:off x="0" y="-10758"/>
            <a:ext cx="11542954" cy="6874137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764641">
            <a:off x="2677879" y="2591002"/>
            <a:ext cx="48781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>
              <a:spcAft>
                <a:spcPts val="0"/>
              </a:spcAft>
              <a:tabLst>
                <a:tab pos="3990975" algn="l"/>
                <a:tab pos="5130800" algn="r"/>
                <a:tab pos="5671185" algn="r"/>
              </a:tabLst>
            </a:pP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folgen Spiel-Beschreibungen </a:t>
            </a:r>
            <a:b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140 Zeichen.</a:t>
            </a:r>
          </a:p>
          <a:p>
            <a:pPr marL="270510">
              <a:spcAft>
                <a:spcPts val="0"/>
              </a:spcAft>
              <a:tabLst>
                <a:tab pos="3990975" algn="l"/>
                <a:tab pos="5130800" algn="r"/>
                <a:tab pos="5671185" algn="r"/>
              </a:tabLst>
            </a:pP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 errät als erstes das gesuchte Game.</a:t>
            </a:r>
            <a:endParaRPr lang="de-DE" sz="20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81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4"/>
          <a:stretch/>
        </p:blipFill>
        <p:spPr>
          <a:xfrm>
            <a:off x="1" y="0"/>
            <a:ext cx="115443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-1" y="6334780"/>
            <a:ext cx="11544303" cy="523220"/>
          </a:xfrm>
          <a:prstGeom prst="rect">
            <a:avLst/>
          </a:prstGeom>
          <a:solidFill>
            <a:srgbClr val="AAB2AB"/>
          </a:solidFill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Monkey</a:t>
            </a:r>
            <a:r>
              <a:rPr lang="de-DE" sz="2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Island-Reihe (ab 1990)</a:t>
            </a:r>
            <a:endParaRPr lang="de-DE" sz="2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-16860" y="6056321"/>
            <a:ext cx="3916788" cy="276999"/>
          </a:xfrm>
          <a:prstGeom prst="rect">
            <a:avLst/>
          </a:prstGeom>
          <a:solidFill>
            <a:srgbClr val="AAB2AB"/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Screenshot aus dem Spiel. Rechte beim Publisher.</a:t>
            </a:r>
            <a:endParaRPr lang="de-DE" sz="1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09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t="10267" r="18977" b="39128"/>
          <a:stretch/>
        </p:blipFill>
        <p:spPr>
          <a:xfrm>
            <a:off x="-19049" y="-190499"/>
            <a:ext cx="11541462" cy="70866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736022">
            <a:off x="1344856" y="4154652"/>
            <a:ext cx="7228772" cy="1815882"/>
          </a:xfrm>
          <a:prstGeom prst="rect">
            <a:avLst/>
          </a:prstGeom>
          <a:solidFill>
            <a:srgbClr val="E480D1"/>
          </a:solidFill>
        </p:spPr>
        <p:txBody>
          <a:bodyPr wrap="square">
            <a:spAutoFit/>
          </a:bodyPr>
          <a:lstStyle/>
          <a:p>
            <a:pPr marL="270510">
              <a:spcAft>
                <a:spcPts val="0"/>
              </a:spcAft>
              <a:tabLst>
                <a:tab pos="3990975" algn="l"/>
                <a:tab pos="5130800" algn="r"/>
                <a:tab pos="5671185" algn="r"/>
              </a:tabLst>
            </a:pPr>
            <a:r>
              <a:rPr lang="de-D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Whirlpool-Feeling dank pupsender Affen. Kokosnuss-Bomben. Fallschirme, die sich spät öffnen. Partyspiel mit </a:t>
            </a:r>
            <a:r>
              <a:rPr lang="de-DE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Buzzern</a:t>
            </a:r>
            <a:r>
              <a:rPr lang="de-D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im Dschungel.</a:t>
            </a:r>
            <a:endParaRPr lang="de-DE" sz="2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7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"/>
          <a:stretch/>
        </p:blipFill>
        <p:spPr>
          <a:xfrm>
            <a:off x="-19878" y="0"/>
            <a:ext cx="11564179" cy="667583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-19877" y="6334780"/>
            <a:ext cx="11564180" cy="523220"/>
          </a:xfrm>
          <a:prstGeom prst="rect">
            <a:avLst/>
          </a:prstGeom>
          <a:solidFill>
            <a:srgbClr val="AAB2AB"/>
          </a:solidFill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Buzz! Junior </a:t>
            </a:r>
            <a:r>
              <a:rPr lang="de-DE" sz="28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Jungle</a:t>
            </a:r>
            <a:r>
              <a:rPr lang="de-DE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Party (2006)</a:t>
            </a:r>
            <a:endParaRPr lang="de-DE" sz="2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-16860" y="6056321"/>
            <a:ext cx="3916788" cy="276999"/>
          </a:xfrm>
          <a:prstGeom prst="rect">
            <a:avLst/>
          </a:prstGeom>
          <a:solidFill>
            <a:srgbClr val="AAB2AB"/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Screenshot aus dem Spiel. Rechte beim Publisher.</a:t>
            </a:r>
            <a:endParaRPr lang="de-DE" sz="1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6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t="10267" r="18977" b="39128"/>
          <a:stretch/>
        </p:blipFill>
        <p:spPr>
          <a:xfrm>
            <a:off x="-19049" y="-190499"/>
            <a:ext cx="11541462" cy="70866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736022">
            <a:off x="1344856" y="4154652"/>
            <a:ext cx="7228772" cy="1815882"/>
          </a:xfrm>
          <a:prstGeom prst="rect">
            <a:avLst/>
          </a:prstGeom>
          <a:solidFill>
            <a:srgbClr val="7CE89D"/>
          </a:solidFill>
        </p:spPr>
        <p:txBody>
          <a:bodyPr wrap="square">
            <a:spAutoFit/>
          </a:bodyPr>
          <a:lstStyle/>
          <a:p>
            <a:pPr marL="270510">
              <a:spcAft>
                <a:spcPts val="0"/>
              </a:spcAft>
              <a:tabLst>
                <a:tab pos="3990975" algn="l"/>
                <a:tab pos="5130800" algn="r"/>
                <a:tab pos="5671185" algn="r"/>
              </a:tabLst>
            </a:pPr>
            <a:r>
              <a:rPr lang="de-D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kurzer Zeit über 30 Schätze finden. Mit Lianen unterwegs auch über Krokodile hinweg. Mein Name ist anderswo eine Falle.</a:t>
            </a:r>
            <a:endParaRPr lang="de-DE" sz="2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1" y="0"/>
            <a:ext cx="11544303" cy="63347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78" y="5948"/>
            <a:ext cx="9678260" cy="604891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-1" y="6334780"/>
            <a:ext cx="11544303" cy="523220"/>
          </a:xfrm>
          <a:prstGeom prst="rect">
            <a:avLst/>
          </a:prstGeom>
          <a:solidFill>
            <a:srgbClr val="AAB2AB"/>
          </a:solidFill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Pitfall</a:t>
            </a:r>
            <a:r>
              <a:rPr lang="de-DE" sz="2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 (1982)</a:t>
            </a:r>
            <a:endParaRPr lang="de-DE" sz="2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-16860" y="6056321"/>
            <a:ext cx="3916788" cy="276999"/>
          </a:xfrm>
          <a:prstGeom prst="rect">
            <a:avLst/>
          </a:prstGeom>
          <a:solidFill>
            <a:srgbClr val="AAB2AB"/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Screenshot aus dem Spiel. Rechte beim Publisher.</a:t>
            </a:r>
            <a:endParaRPr lang="de-DE" sz="1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56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t="10267" r="18977" b="39128"/>
          <a:stretch/>
        </p:blipFill>
        <p:spPr>
          <a:xfrm>
            <a:off x="-19049" y="-190499"/>
            <a:ext cx="11541462" cy="70866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736022">
            <a:off x="1344856" y="4093097"/>
            <a:ext cx="7228772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70510">
              <a:spcAft>
                <a:spcPts val="0"/>
              </a:spcAft>
              <a:tabLst>
                <a:tab pos="3990975" algn="l"/>
                <a:tab pos="5130800" algn="r"/>
                <a:tab pos="5671185" algn="r"/>
              </a:tabLst>
            </a:pPr>
            <a:r>
              <a:rPr lang="de-DE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Riesige Sprünge trotz teilweise riesiger Oberweite. Seit fast 20 Jahren als Grabräuberin in vielen Abenteuern und Looks unterwegs.</a:t>
            </a:r>
            <a:endParaRPr lang="de-DE" sz="3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1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1" y="0"/>
            <a:ext cx="11544303" cy="63347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4"/>
          <a:stretch/>
        </p:blipFill>
        <p:spPr>
          <a:xfrm>
            <a:off x="985663" y="-12526"/>
            <a:ext cx="9572973" cy="634730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-1" y="6334780"/>
            <a:ext cx="11544303" cy="523220"/>
          </a:xfrm>
          <a:prstGeom prst="rect">
            <a:avLst/>
          </a:prstGeom>
          <a:solidFill>
            <a:srgbClr val="AAB2AB"/>
          </a:solidFill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Tomb</a:t>
            </a:r>
            <a:r>
              <a:rPr lang="de-DE" sz="2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</a:t>
            </a:r>
            <a:r>
              <a:rPr lang="de-DE" sz="28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Raider</a:t>
            </a:r>
            <a:r>
              <a:rPr lang="de-DE" sz="2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-Reihe (ab 1996)</a:t>
            </a:r>
            <a:endParaRPr lang="de-DE" sz="2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-16860" y="6056321"/>
            <a:ext cx="3916788" cy="276999"/>
          </a:xfrm>
          <a:prstGeom prst="rect">
            <a:avLst/>
          </a:prstGeom>
          <a:solidFill>
            <a:srgbClr val="AAB2AB"/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Screenshot aus dem Spiel. Rechte beim Publisher.</a:t>
            </a:r>
            <a:endParaRPr lang="de-DE" sz="1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t="10267" r="18977" b="39128"/>
          <a:stretch/>
        </p:blipFill>
        <p:spPr>
          <a:xfrm>
            <a:off x="-19049" y="-190499"/>
            <a:ext cx="11541462" cy="70866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736022">
            <a:off x="1344856" y="4154652"/>
            <a:ext cx="7228772" cy="1815882"/>
          </a:xfrm>
          <a:prstGeom prst="rect">
            <a:avLst/>
          </a:prstGeom>
          <a:solidFill>
            <a:srgbClr val="7CE89D"/>
          </a:solidFill>
        </p:spPr>
        <p:txBody>
          <a:bodyPr wrap="square">
            <a:spAutoFit/>
          </a:bodyPr>
          <a:lstStyle/>
          <a:p>
            <a:pPr marL="270510">
              <a:spcAft>
                <a:spcPts val="0"/>
              </a:spcAft>
              <a:tabLst>
                <a:tab pos="3990975" algn="l"/>
                <a:tab pos="5130800" algn="r"/>
                <a:tab pos="5671185" algn="r"/>
              </a:tabLst>
            </a:pP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Rote Farbe durchs Klo ins Präteritum damit ein </a:t>
            </a:r>
            <a:r>
              <a:rPr lang="de-DE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Kumquatsbaum</a:t>
            </a:r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Kirchen trägt und ein am 22.2.1732-Geborener zum Lumberjack wird...</a:t>
            </a:r>
            <a:endParaRPr lang="de-DE" sz="2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0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1" y="0"/>
            <a:ext cx="11544303" cy="63347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1544303" cy="649367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-1" y="6334780"/>
            <a:ext cx="11544303" cy="523220"/>
          </a:xfrm>
          <a:prstGeom prst="rect">
            <a:avLst/>
          </a:prstGeom>
          <a:solidFill>
            <a:srgbClr val="AAB2AB"/>
          </a:solidFill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Day </a:t>
            </a:r>
            <a:r>
              <a:rPr lang="de-DE" sz="28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de-DE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</a:t>
            </a:r>
            <a:r>
              <a:rPr lang="de-DE" sz="2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Tentacle</a:t>
            </a:r>
            <a:r>
              <a:rPr lang="de-DE" sz="2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(1993)</a:t>
            </a:r>
            <a:endParaRPr lang="de-DE" sz="2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-16860" y="6056321"/>
            <a:ext cx="3916788" cy="276999"/>
          </a:xfrm>
          <a:prstGeom prst="rect">
            <a:avLst/>
          </a:prstGeom>
          <a:solidFill>
            <a:srgbClr val="AAB2AB"/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Screenshot aus dem Spiel. Rechte beim Publisher.</a:t>
            </a:r>
            <a:endParaRPr lang="de-DE" sz="1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4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t="10267" r="18977" b="39128"/>
          <a:stretch/>
        </p:blipFill>
        <p:spPr>
          <a:xfrm>
            <a:off x="-19049" y="-190499"/>
            <a:ext cx="11541462" cy="70866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736022">
            <a:off x="1344856" y="4093097"/>
            <a:ext cx="7228772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70510">
              <a:spcAft>
                <a:spcPts val="0"/>
              </a:spcAft>
              <a:tabLst>
                <a:tab pos="3990975" algn="l"/>
                <a:tab pos="5130800" algn="r"/>
                <a:tab pos="5671185" algn="r"/>
              </a:tabLst>
            </a:pPr>
            <a:endParaRPr lang="de-DE" sz="3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0510">
              <a:spcAft>
                <a:spcPts val="0"/>
              </a:spcAft>
              <a:tabLst>
                <a:tab pos="3990975" algn="l"/>
                <a:tab pos="5130800" algn="r"/>
                <a:tab pos="5671185" algn="r"/>
              </a:tabLst>
            </a:pPr>
            <a:r>
              <a:rPr lang="de-DE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Junger Superheld im Schlafanzug hat keine Angst im Dunkeln.</a:t>
            </a:r>
          </a:p>
          <a:p>
            <a:pPr marL="270510">
              <a:spcAft>
                <a:spcPts val="0"/>
              </a:spcAft>
              <a:tabLst>
                <a:tab pos="3990975" algn="l"/>
                <a:tab pos="5130800" algn="r"/>
                <a:tab pos="5671185" algn="r"/>
              </a:tabLst>
            </a:pPr>
            <a:endParaRPr lang="de-DE" sz="3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27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t="10267" r="18977" b="39128"/>
          <a:stretch/>
        </p:blipFill>
        <p:spPr>
          <a:xfrm>
            <a:off x="-19049" y="-190499"/>
            <a:ext cx="11541462" cy="70866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736022">
            <a:off x="1344856" y="4093097"/>
            <a:ext cx="7228772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70510">
              <a:spcAft>
                <a:spcPts val="0"/>
              </a:spcAft>
              <a:tabLst>
                <a:tab pos="3990975" algn="l"/>
                <a:tab pos="5130800" algn="r"/>
                <a:tab pos="5671185" algn="r"/>
              </a:tabLst>
            </a:pPr>
            <a:r>
              <a:rPr lang="de-DE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Pixelfresser. Nimmersatt. Wer sich selber in den Hintern beißt verliert. Vollkommen reduzierte aber ausreichende Grafik.</a:t>
            </a:r>
            <a:endParaRPr lang="de-DE" sz="3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1" y="0"/>
            <a:ext cx="11544303" cy="63347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5"/>
          <a:stretch/>
        </p:blipFill>
        <p:spPr>
          <a:xfrm>
            <a:off x="985663" y="0"/>
            <a:ext cx="9572973" cy="63279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-1" y="6334780"/>
            <a:ext cx="11544303" cy="523220"/>
          </a:xfrm>
          <a:prstGeom prst="rect">
            <a:avLst/>
          </a:prstGeom>
          <a:solidFill>
            <a:srgbClr val="AAB2AB"/>
          </a:solidFill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Pyjama Pit – Keine Angst im Dunkeln (ab 1996)</a:t>
            </a:r>
            <a:endParaRPr lang="de-DE" sz="2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-16860" y="6056321"/>
            <a:ext cx="3916788" cy="276999"/>
          </a:xfrm>
          <a:prstGeom prst="rect">
            <a:avLst/>
          </a:prstGeom>
          <a:solidFill>
            <a:srgbClr val="AAB2AB"/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Screenshot aus dem Spiel. Rechte beim Publisher.</a:t>
            </a:r>
            <a:endParaRPr lang="de-DE" sz="1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30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t="10267" r="18977" b="39128"/>
          <a:stretch/>
        </p:blipFill>
        <p:spPr>
          <a:xfrm>
            <a:off x="-19049" y="-190499"/>
            <a:ext cx="11541462" cy="70866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736022">
            <a:off x="1344856" y="4093098"/>
            <a:ext cx="7228772" cy="1938992"/>
          </a:xfrm>
          <a:prstGeom prst="rect">
            <a:avLst/>
          </a:prstGeom>
          <a:solidFill>
            <a:srgbClr val="E66868"/>
          </a:solidFill>
        </p:spPr>
        <p:txBody>
          <a:bodyPr wrap="square">
            <a:spAutoFit/>
          </a:bodyPr>
          <a:lstStyle/>
          <a:p>
            <a:pPr marL="270510">
              <a:spcAft>
                <a:spcPts val="0"/>
              </a:spcAft>
              <a:tabLst>
                <a:tab pos="3990975" algn="l"/>
                <a:tab pos="5130800" algn="r"/>
                <a:tab pos="5671185" algn="r"/>
              </a:tabLst>
            </a:pPr>
            <a:r>
              <a:rPr lang="de-DE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 Schläger - hin und her. Ein Ball - rauf und runter. Viele Klötze - alle sollen verschwinden.</a:t>
            </a:r>
            <a:br>
              <a:rPr lang="de-DE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3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8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1" y="0"/>
            <a:ext cx="11544303" cy="63347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463" y="1"/>
            <a:ext cx="8795188" cy="659639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-1" y="6334780"/>
            <a:ext cx="11544303" cy="523220"/>
          </a:xfrm>
          <a:prstGeom prst="rect">
            <a:avLst/>
          </a:prstGeom>
          <a:solidFill>
            <a:srgbClr val="AAB2AB"/>
          </a:solidFill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Breakout</a:t>
            </a:r>
            <a:r>
              <a:rPr lang="de-DE" sz="2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(1976)</a:t>
            </a:r>
            <a:endParaRPr lang="de-DE" sz="2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-16860" y="6056321"/>
            <a:ext cx="3916788" cy="276999"/>
          </a:xfrm>
          <a:prstGeom prst="rect">
            <a:avLst/>
          </a:prstGeom>
          <a:solidFill>
            <a:srgbClr val="AAB2AB"/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Screenshot aus dem Spiel. Rechte beim Publisher.</a:t>
            </a:r>
            <a:endParaRPr lang="de-DE" sz="1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t="10267" r="18977" b="39128"/>
          <a:stretch/>
        </p:blipFill>
        <p:spPr>
          <a:xfrm>
            <a:off x="-19049" y="-190499"/>
            <a:ext cx="11541462" cy="70866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736022">
            <a:off x="1344856" y="4154652"/>
            <a:ext cx="7228772" cy="1815882"/>
          </a:xfrm>
          <a:prstGeom prst="rect">
            <a:avLst/>
          </a:prstGeom>
          <a:solidFill>
            <a:srgbClr val="7CE89D"/>
          </a:solidFill>
        </p:spPr>
        <p:txBody>
          <a:bodyPr wrap="square">
            <a:spAutoFit/>
          </a:bodyPr>
          <a:lstStyle/>
          <a:p>
            <a:pPr marL="270510">
              <a:spcAft>
                <a:spcPts val="0"/>
              </a:spcAft>
              <a:tabLst>
                <a:tab pos="3990975" algn="l"/>
                <a:tab pos="5130800" algn="r"/>
                <a:tab pos="5671185" algn="r"/>
              </a:tabLst>
            </a:pPr>
            <a:r>
              <a:rPr lang="de-DE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Quack.Quack</a:t>
            </a:r>
            <a:r>
              <a:rPr lang="de-D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Hüpf. Hüpf. Hüpf... Und wenn es blöd läuft dann: Quetsch. Happs oder Platsch.</a:t>
            </a:r>
            <a:br>
              <a:rPr lang="de-D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66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1" y="0"/>
            <a:ext cx="11544303" cy="63347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2" r="12175"/>
          <a:stretch/>
        </p:blipFill>
        <p:spPr>
          <a:xfrm>
            <a:off x="1521883" y="33597"/>
            <a:ext cx="8500533" cy="630118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-1" y="6334780"/>
            <a:ext cx="11544303" cy="523220"/>
          </a:xfrm>
          <a:prstGeom prst="rect">
            <a:avLst/>
          </a:prstGeom>
          <a:solidFill>
            <a:srgbClr val="AAB2AB"/>
          </a:solidFill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Frogger</a:t>
            </a:r>
            <a:r>
              <a:rPr lang="de-DE" sz="2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(1981)</a:t>
            </a:r>
            <a:endParaRPr lang="de-DE" sz="2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-16860" y="6056321"/>
            <a:ext cx="3916788" cy="276999"/>
          </a:xfrm>
          <a:prstGeom prst="rect">
            <a:avLst/>
          </a:prstGeom>
          <a:solidFill>
            <a:srgbClr val="AAB2AB"/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Screenshot aus dem Spiel. Rechte beim Publisher.</a:t>
            </a:r>
            <a:endParaRPr lang="de-DE" sz="1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65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t="10267" r="18977" b="39128"/>
          <a:stretch/>
        </p:blipFill>
        <p:spPr>
          <a:xfrm>
            <a:off x="-19049" y="-190499"/>
            <a:ext cx="11541462" cy="70866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736022">
            <a:off x="1344856" y="4093097"/>
            <a:ext cx="7228772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70510">
              <a:spcAft>
                <a:spcPts val="0"/>
              </a:spcAft>
              <a:tabLst>
                <a:tab pos="3990975" algn="l"/>
                <a:tab pos="5130800" algn="r"/>
                <a:tab pos="5671185" algn="r"/>
              </a:tabLst>
            </a:pPr>
            <a:r>
              <a:rPr lang="de-DE" sz="30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 Pixel. Zwei Schläger. Es geht immer rauf und runter, hin und her - ist aber kein Porno.</a:t>
            </a:r>
          </a:p>
          <a:p>
            <a:pPr marL="270510">
              <a:spcAft>
                <a:spcPts val="0"/>
              </a:spcAft>
              <a:tabLst>
                <a:tab pos="3990975" algn="l"/>
                <a:tab pos="5130800" algn="r"/>
                <a:tab pos="5671185" algn="r"/>
              </a:tabLst>
            </a:pPr>
            <a:endParaRPr lang="de-DE" sz="3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5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1" y="0"/>
            <a:ext cx="11544303" cy="63347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-27301"/>
            <a:ext cx="10219970" cy="638748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-1" y="6334780"/>
            <a:ext cx="11544303" cy="523220"/>
          </a:xfrm>
          <a:prstGeom prst="rect">
            <a:avLst/>
          </a:prstGeom>
          <a:solidFill>
            <a:srgbClr val="AAB2AB"/>
          </a:solidFill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Pong</a:t>
            </a:r>
            <a:r>
              <a:rPr lang="de-DE" sz="2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(1972)</a:t>
            </a:r>
            <a:endParaRPr lang="de-DE" sz="2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-16860" y="6056321"/>
            <a:ext cx="3916788" cy="276999"/>
          </a:xfrm>
          <a:prstGeom prst="rect">
            <a:avLst/>
          </a:prstGeom>
          <a:solidFill>
            <a:srgbClr val="AAB2AB"/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Screenshot aus dem Spiel. Rechte beim Publisher.</a:t>
            </a:r>
            <a:endParaRPr lang="de-DE" sz="1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4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t="10267" r="18977" b="39128"/>
          <a:stretch/>
        </p:blipFill>
        <p:spPr>
          <a:xfrm>
            <a:off x="-19049" y="-190499"/>
            <a:ext cx="11541462" cy="70866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736022">
            <a:off x="1344856" y="4093097"/>
            <a:ext cx="7228772" cy="1938992"/>
          </a:xfrm>
          <a:prstGeom prst="rect">
            <a:avLst/>
          </a:prstGeom>
          <a:solidFill>
            <a:srgbClr val="88E4DB"/>
          </a:solidFill>
        </p:spPr>
        <p:txBody>
          <a:bodyPr wrap="square">
            <a:spAutoFit/>
          </a:bodyPr>
          <a:lstStyle/>
          <a:p>
            <a:pPr marL="270510">
              <a:spcAft>
                <a:spcPts val="0"/>
              </a:spcAft>
              <a:tabLst>
                <a:tab pos="3990975" algn="l"/>
                <a:tab pos="5130800" algn="r"/>
                <a:tab pos="5671185" algn="r"/>
              </a:tabLst>
            </a:pPr>
            <a:r>
              <a:rPr lang="de-DE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eigene Erleichterung wird von Protagonisten in 3D kommentiert: </a:t>
            </a:r>
            <a:r>
              <a:rPr lang="de-DE" sz="3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AAhhh</a:t>
            </a:r>
            <a:r>
              <a:rPr lang="de-DE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</a:t>
            </a:r>
            <a:r>
              <a:rPr lang="de-DE" sz="3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much</a:t>
            </a:r>
            <a:r>
              <a:rPr lang="de-DE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3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better</a:t>
            </a:r>
            <a:r>
              <a:rPr lang="de-DE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</a:p>
          <a:p>
            <a:pPr marL="270510">
              <a:spcAft>
                <a:spcPts val="0"/>
              </a:spcAft>
              <a:tabLst>
                <a:tab pos="3990975" algn="l"/>
                <a:tab pos="5130800" algn="r"/>
                <a:tab pos="5671185" algn="r"/>
              </a:tabLst>
            </a:pPr>
            <a:endParaRPr lang="de-DE" sz="3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1" y="0"/>
            <a:ext cx="11544303" cy="63347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8"/>
          <a:stretch/>
        </p:blipFill>
        <p:spPr>
          <a:xfrm>
            <a:off x="507014" y="0"/>
            <a:ext cx="10530271" cy="633478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-1" y="6334780"/>
            <a:ext cx="11544303" cy="523220"/>
          </a:xfrm>
          <a:prstGeom prst="rect">
            <a:avLst/>
          </a:prstGeom>
          <a:solidFill>
            <a:srgbClr val="AAB2AB"/>
          </a:solidFill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Duke </a:t>
            </a:r>
            <a:r>
              <a:rPr lang="de-DE" sz="28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Nukem</a:t>
            </a:r>
            <a:r>
              <a:rPr lang="de-DE" sz="2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-Reihe (ab 1991)</a:t>
            </a:r>
            <a:endParaRPr lang="de-DE" sz="2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-16860" y="6056321"/>
            <a:ext cx="3916788" cy="276999"/>
          </a:xfrm>
          <a:prstGeom prst="rect">
            <a:avLst/>
          </a:prstGeom>
          <a:solidFill>
            <a:srgbClr val="AAB2AB"/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Screenshot aus dem Spiel. Rechte beim Publisher.</a:t>
            </a:r>
            <a:endParaRPr lang="de-DE" sz="1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7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0"/>
          <a:stretch/>
        </p:blipFill>
        <p:spPr>
          <a:xfrm>
            <a:off x="-16860" y="0"/>
            <a:ext cx="11544302" cy="686426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-16859" y="6334780"/>
            <a:ext cx="11561162" cy="523220"/>
          </a:xfrm>
          <a:prstGeom prst="rect">
            <a:avLst/>
          </a:prstGeom>
          <a:solidFill>
            <a:srgbClr val="AAB2AB"/>
          </a:solidFill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Snake</a:t>
            </a:r>
            <a:r>
              <a:rPr lang="de-DE" sz="2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(ab 1976)</a:t>
            </a:r>
            <a:endParaRPr lang="de-DE" sz="2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-16860" y="6056321"/>
            <a:ext cx="3916788" cy="276999"/>
          </a:xfrm>
          <a:prstGeom prst="rect">
            <a:avLst/>
          </a:prstGeom>
          <a:solidFill>
            <a:srgbClr val="AAB2AB"/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Screenshot aus dem Spiel. Rechte beim Publisher.</a:t>
            </a:r>
            <a:endParaRPr lang="de-DE" sz="1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6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t="10267" r="18977" b="39128"/>
          <a:stretch/>
        </p:blipFill>
        <p:spPr>
          <a:xfrm>
            <a:off x="-19049" y="-190499"/>
            <a:ext cx="11541462" cy="70866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736022">
            <a:off x="1344856" y="4093097"/>
            <a:ext cx="7228772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70510">
              <a:spcAft>
                <a:spcPts val="0"/>
              </a:spcAft>
              <a:tabLst>
                <a:tab pos="3990975" algn="l"/>
                <a:tab pos="5130800" algn="r"/>
                <a:tab pos="5671185" algn="r"/>
              </a:tabLst>
            </a:pPr>
            <a:r>
              <a:rPr lang="de-DE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Jedes Spiel dieser Reihe fängt "Im Jahr" an und die Quersumme der folgenden Zahl ergibt immer 9. Bekannte </a:t>
            </a:r>
            <a:r>
              <a:rPr lang="de-DE" sz="3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Wirtschaftssim</a:t>
            </a:r>
            <a:r>
              <a:rPr lang="de-DE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.-Reihe.</a:t>
            </a:r>
            <a:endParaRPr lang="de-DE" sz="3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07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44302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-1" y="6334780"/>
            <a:ext cx="11544303" cy="523220"/>
          </a:xfrm>
          <a:prstGeom prst="rect">
            <a:avLst/>
          </a:prstGeom>
          <a:solidFill>
            <a:srgbClr val="AAB2AB"/>
          </a:solidFill>
        </p:spPr>
        <p:txBody>
          <a:bodyPr wrap="square" rtlCol="0">
            <a:spAutoFit/>
          </a:bodyPr>
          <a:lstStyle/>
          <a:p>
            <a:r>
              <a:rPr lang="de-DE" sz="2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Anno-Reihe (ab 1998)</a:t>
            </a:r>
            <a:endParaRPr lang="de-DE" sz="2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-16860" y="6056321"/>
            <a:ext cx="3916788" cy="276999"/>
          </a:xfrm>
          <a:prstGeom prst="rect">
            <a:avLst/>
          </a:prstGeom>
          <a:solidFill>
            <a:srgbClr val="AAB2AB"/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Screenshot aus dem Spiel. Rechte beim Publisher.</a:t>
            </a:r>
            <a:endParaRPr lang="de-DE" sz="1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8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t="10267" r="18977" b="39128"/>
          <a:stretch/>
        </p:blipFill>
        <p:spPr>
          <a:xfrm>
            <a:off x="-19049" y="-190499"/>
            <a:ext cx="11541462" cy="70866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736022">
            <a:off x="1344856" y="4093097"/>
            <a:ext cx="7228772" cy="1938992"/>
          </a:xfrm>
          <a:prstGeom prst="rect">
            <a:avLst/>
          </a:prstGeom>
          <a:solidFill>
            <a:srgbClr val="88E4DB"/>
          </a:solidFill>
        </p:spPr>
        <p:txBody>
          <a:bodyPr wrap="square">
            <a:spAutoFit/>
          </a:bodyPr>
          <a:lstStyle/>
          <a:p>
            <a:pPr marL="270510">
              <a:spcAft>
                <a:spcPts val="0"/>
              </a:spcAft>
              <a:tabLst>
                <a:tab pos="3990975" algn="l"/>
                <a:tab pos="5130800" algn="r"/>
                <a:tab pos="5671185" algn="r"/>
              </a:tabLst>
            </a:pPr>
            <a:r>
              <a:rPr lang="de-DE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sind I, J, L, O, S, T + Z oder alle zusammen </a:t>
            </a:r>
            <a:r>
              <a:rPr lang="de-DE" sz="3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Tetrominos</a:t>
            </a:r>
            <a:r>
              <a:rPr lang="de-DE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Sie fallen von oben herab + niemand weiß wohin sie verschwinden.</a:t>
            </a:r>
            <a:endParaRPr lang="de-DE" sz="3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05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44302" cy="633478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-1" y="6334780"/>
            <a:ext cx="11544303" cy="523220"/>
          </a:xfrm>
          <a:prstGeom prst="rect">
            <a:avLst/>
          </a:prstGeom>
          <a:solidFill>
            <a:srgbClr val="AAB2AB"/>
          </a:solidFill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Tetris</a:t>
            </a:r>
            <a:r>
              <a:rPr lang="de-DE" sz="28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(ab 1984) (Game Boy ab 1989)</a:t>
            </a:r>
            <a:endParaRPr lang="de-DE" sz="2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-16860" y="6056321"/>
            <a:ext cx="3916788" cy="276999"/>
          </a:xfrm>
          <a:prstGeom prst="rect">
            <a:avLst/>
          </a:prstGeom>
          <a:solidFill>
            <a:srgbClr val="AAB2AB"/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Screenshot aus dem Spiel. Rechte beim Publisher.</a:t>
            </a:r>
            <a:endParaRPr lang="de-DE" sz="1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1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t="10267" r="18977" b="39128"/>
          <a:stretch/>
        </p:blipFill>
        <p:spPr>
          <a:xfrm>
            <a:off x="-19049" y="-190499"/>
            <a:ext cx="11541462" cy="70866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736022">
            <a:off x="1344856" y="4123875"/>
            <a:ext cx="7228772" cy="1877437"/>
          </a:xfrm>
          <a:prstGeom prst="rect">
            <a:avLst/>
          </a:prstGeom>
          <a:solidFill>
            <a:srgbClr val="E66868"/>
          </a:solidFill>
        </p:spPr>
        <p:txBody>
          <a:bodyPr wrap="square">
            <a:spAutoFit/>
          </a:bodyPr>
          <a:lstStyle/>
          <a:p>
            <a:pPr marL="270510">
              <a:spcAft>
                <a:spcPts val="0"/>
              </a:spcAft>
              <a:tabLst>
                <a:tab pos="3990975" algn="l"/>
                <a:tab pos="5130800" algn="r"/>
                <a:tab pos="5671185" algn="r"/>
              </a:tabLst>
            </a:pPr>
            <a:r>
              <a:rPr lang="de-DE" sz="2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Tänzelnd, lauernd, dauernd hauend. Schritte vor &amp; auch zurück. Barocke Klängen + bunte Lichter. Engl. Bewegung fest in der Hand.</a:t>
            </a:r>
            <a:endParaRPr lang="de-DE" sz="29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629</Words>
  <Application>Microsoft Office PowerPoint</Application>
  <PresentationFormat>Breitbild</PresentationFormat>
  <Paragraphs>62</Paragraphs>
  <Slides>38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Verdana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Jürgen Sleegers</dc:creator>
  <cp:lastModifiedBy>Jürgen Sleegers</cp:lastModifiedBy>
  <cp:revision>26</cp:revision>
  <dcterms:created xsi:type="dcterms:W3CDTF">2016-04-21T11:47:58Z</dcterms:created>
  <dcterms:modified xsi:type="dcterms:W3CDTF">2017-01-12T10:41:53Z</dcterms:modified>
</cp:coreProperties>
</file>